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Lst>
  <p:sldSz cx="18288000" cy="12852400"/>
  <p:notesSz cx="6858000" cy="9144000"/>
  <p:embeddedFontLst>
    <p:embeddedFont>
      <p:font typeface="Canva Sans" panose="020B0604020202020204" charset="0"/>
      <p:regular r:id="rId62"/>
    </p:embeddedFont>
    <p:embeddedFont>
      <p:font typeface="Inter" panose="020B0604020202020204" charset="0"/>
      <p:regular r:id="rId63"/>
    </p:embeddedFont>
    <p:embeddedFont>
      <p:font typeface="Calibri" panose="020F0502020204030204" pitchFamily="34" charset="0"/>
      <p:regular r:id="rId64"/>
      <p:bold r:id="rId65"/>
      <p:italic r:id="rId66"/>
      <p:boldItalic r:id="rId67"/>
    </p:embeddedFont>
    <p:embeddedFont>
      <p:font typeface="Inter Bold" panose="020B0604020202020204" charset="0"/>
      <p:regular r:id="rId68"/>
    </p:embeddedFont>
    <p:embeddedFont>
      <p:font typeface="Canva Sans Bold" panose="020B0604020202020204" charset="0"/>
      <p:regular r:id="rId6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0" d="100"/>
          <a:sy n="50" d="100"/>
        </p:scale>
        <p:origin x="946"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2.fntdata"/><Relationship Id="rId68"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5.fntdata"/><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3.fntdata"/><Relationship Id="rId69"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1.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4.fntdata"/><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234207" y="1432486"/>
            <a:ext cx="4343729" cy="4343729"/>
          </a:xfrm>
          <a:custGeom>
            <a:avLst/>
            <a:gdLst/>
            <a:ahLst/>
            <a:cxnLst/>
            <a:rect l="l" t="t" r="r" b="b"/>
            <a:pathLst>
              <a:path w="4343729" h="4343729">
                <a:moveTo>
                  <a:pt x="0" y="0"/>
                </a:moveTo>
                <a:lnTo>
                  <a:pt x="4343729" y="0"/>
                </a:lnTo>
                <a:lnTo>
                  <a:pt x="4343729" y="4343729"/>
                </a:lnTo>
                <a:lnTo>
                  <a:pt x="0" y="4343729"/>
                </a:lnTo>
                <a:lnTo>
                  <a:pt x="0" y="0"/>
                </a:lnTo>
                <a:close/>
              </a:path>
            </a:pathLst>
          </a:custGeom>
          <a:blipFill>
            <a:blip r:embed="rId2"/>
            <a:stretch>
              <a:fillRect/>
            </a:stretch>
          </a:blipFill>
        </p:spPr>
      </p:sp>
      <p:sp>
        <p:nvSpPr>
          <p:cNvPr id="3" name="TextBox 3"/>
          <p:cNvSpPr txBox="1"/>
          <p:nvPr/>
        </p:nvSpPr>
        <p:spPr>
          <a:xfrm>
            <a:off x="4053542" y="5932980"/>
            <a:ext cx="10180916" cy="5460015"/>
          </a:xfrm>
          <a:prstGeom prst="rect">
            <a:avLst/>
          </a:prstGeom>
        </p:spPr>
        <p:txBody>
          <a:bodyPr lIns="0" tIns="0" rIns="0" bIns="0" rtlCol="0" anchor="t">
            <a:spAutoFit/>
          </a:bodyPr>
          <a:lstStyle/>
          <a:p>
            <a:pPr algn="ctr">
              <a:lnSpc>
                <a:spcPts val="7229"/>
              </a:lnSpc>
            </a:pPr>
            <a:r>
              <a:rPr lang="en-US" sz="5163" spc="325">
                <a:solidFill>
                  <a:srgbClr val="000000"/>
                </a:solidFill>
                <a:latin typeface="Inter"/>
                <a:ea typeface="Inter"/>
                <a:cs typeface="Inter"/>
                <a:sym typeface="Inter"/>
              </a:rPr>
              <a:t>T.C.PAMUKKALE ÜNİVERSİTE</a:t>
            </a:r>
          </a:p>
          <a:p>
            <a:pPr algn="ctr">
              <a:lnSpc>
                <a:spcPts val="7229"/>
              </a:lnSpc>
            </a:pPr>
            <a:r>
              <a:rPr lang="en-US" sz="5163" spc="325">
                <a:solidFill>
                  <a:srgbClr val="000000"/>
                </a:solidFill>
                <a:latin typeface="Inter"/>
                <a:ea typeface="Inter"/>
                <a:cs typeface="Inter"/>
                <a:sym typeface="Inter"/>
              </a:rPr>
              <a:t>EĞİTİM FAKÜLTESİ</a:t>
            </a:r>
          </a:p>
          <a:p>
            <a:pPr algn="ctr">
              <a:lnSpc>
                <a:spcPts val="7229"/>
              </a:lnSpc>
            </a:pPr>
            <a:r>
              <a:rPr lang="en-US" sz="5163" spc="325">
                <a:solidFill>
                  <a:srgbClr val="000000"/>
                </a:solidFill>
                <a:latin typeface="Inter"/>
                <a:ea typeface="Inter"/>
                <a:cs typeface="Inter"/>
                <a:sym typeface="Inter"/>
              </a:rPr>
              <a:t>RESİM İŞ ÖĞRETMENLİĞİ</a:t>
            </a:r>
          </a:p>
          <a:p>
            <a:pPr algn="ctr">
              <a:lnSpc>
                <a:spcPts val="7229"/>
              </a:lnSpc>
            </a:pPr>
            <a:r>
              <a:rPr lang="en-US" sz="5163" spc="325">
                <a:solidFill>
                  <a:srgbClr val="000000"/>
                </a:solidFill>
                <a:latin typeface="Inter"/>
                <a:ea typeface="Inter"/>
                <a:cs typeface="Inter"/>
                <a:sym typeface="Inter"/>
              </a:rPr>
              <a:t>SUDENAZ PİRİNÇ</a:t>
            </a:r>
          </a:p>
          <a:p>
            <a:pPr algn="ctr">
              <a:lnSpc>
                <a:spcPts val="7229"/>
              </a:lnSpc>
            </a:pPr>
            <a:r>
              <a:rPr lang="en-US" sz="5163" spc="325">
                <a:solidFill>
                  <a:srgbClr val="000000"/>
                </a:solidFill>
                <a:latin typeface="Inter"/>
                <a:ea typeface="Inter"/>
                <a:cs typeface="Inter"/>
                <a:sym typeface="Inter"/>
              </a:rPr>
              <a:t>23123004</a:t>
            </a:r>
          </a:p>
          <a:p>
            <a:pPr algn="ctr">
              <a:lnSpc>
                <a:spcPts val="7229"/>
              </a:lnSpc>
              <a:spcBef>
                <a:spcPct val="0"/>
              </a:spcBef>
            </a:pPr>
            <a:endParaRPr lang="en-US" sz="5163" spc="325">
              <a:solidFill>
                <a:srgbClr val="000000"/>
              </a:solidFill>
              <a:latin typeface="Inter"/>
              <a:ea typeface="Inter"/>
              <a:cs typeface="Inter"/>
              <a:sym typeface="Inte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FEEEC"/>
        </a:solidFill>
        <a:effectLst/>
      </p:bgPr>
    </p:bg>
    <p:spTree>
      <p:nvGrpSpPr>
        <p:cNvPr id="1" name=""/>
        <p:cNvGrpSpPr/>
        <p:nvPr/>
      </p:nvGrpSpPr>
      <p:grpSpPr>
        <a:xfrm>
          <a:off x="0" y="0"/>
          <a:ext cx="0" cy="0"/>
          <a:chOff x="0" y="0"/>
          <a:chExt cx="0" cy="0"/>
        </a:xfrm>
      </p:grpSpPr>
      <p:sp>
        <p:nvSpPr>
          <p:cNvPr id="2" name="Freeform 2"/>
          <p:cNvSpPr/>
          <p:nvPr/>
        </p:nvSpPr>
        <p:spPr>
          <a:xfrm>
            <a:off x="1214868" y="7387412"/>
            <a:ext cx="5869978" cy="3349585"/>
          </a:xfrm>
          <a:custGeom>
            <a:avLst/>
            <a:gdLst/>
            <a:ahLst/>
            <a:cxnLst/>
            <a:rect l="l" t="t" r="r" b="b"/>
            <a:pathLst>
              <a:path w="5869978" h="3349585">
                <a:moveTo>
                  <a:pt x="0" y="0"/>
                </a:moveTo>
                <a:lnTo>
                  <a:pt x="5869978" y="0"/>
                </a:lnTo>
                <a:lnTo>
                  <a:pt x="5869978" y="3349585"/>
                </a:lnTo>
                <a:lnTo>
                  <a:pt x="0" y="3349585"/>
                </a:lnTo>
                <a:lnTo>
                  <a:pt x="0" y="0"/>
                </a:lnTo>
                <a:close/>
              </a:path>
            </a:pathLst>
          </a:custGeom>
          <a:blipFill>
            <a:blip r:embed="rId2"/>
            <a:stretch>
              <a:fillRect t="-11078" b="-5539"/>
            </a:stretch>
          </a:blipFill>
        </p:spPr>
      </p:sp>
      <p:sp>
        <p:nvSpPr>
          <p:cNvPr id="3" name="Freeform 3"/>
          <p:cNvSpPr/>
          <p:nvPr/>
        </p:nvSpPr>
        <p:spPr>
          <a:xfrm>
            <a:off x="8548963" y="2314575"/>
            <a:ext cx="7881252" cy="4855360"/>
          </a:xfrm>
          <a:custGeom>
            <a:avLst/>
            <a:gdLst/>
            <a:ahLst/>
            <a:cxnLst/>
            <a:rect l="l" t="t" r="r" b="b"/>
            <a:pathLst>
              <a:path w="7881252" h="4855360">
                <a:moveTo>
                  <a:pt x="0" y="0"/>
                </a:moveTo>
                <a:lnTo>
                  <a:pt x="7881252" y="0"/>
                </a:lnTo>
                <a:lnTo>
                  <a:pt x="7881252" y="4855360"/>
                </a:lnTo>
                <a:lnTo>
                  <a:pt x="0" y="4855360"/>
                </a:lnTo>
                <a:lnTo>
                  <a:pt x="0" y="0"/>
                </a:lnTo>
                <a:close/>
              </a:path>
            </a:pathLst>
          </a:custGeom>
          <a:blipFill>
            <a:blip r:embed="rId3"/>
            <a:stretch>
              <a:fillRect l="-14061" r="-7373" b="-10384"/>
            </a:stretch>
          </a:blipFill>
        </p:spPr>
      </p:sp>
      <p:sp>
        <p:nvSpPr>
          <p:cNvPr id="4" name="TextBox 4"/>
          <p:cNvSpPr txBox="1"/>
          <p:nvPr/>
        </p:nvSpPr>
        <p:spPr>
          <a:xfrm>
            <a:off x="1028700" y="2505018"/>
            <a:ext cx="6531632" cy="3077938"/>
          </a:xfrm>
          <a:prstGeom prst="rect">
            <a:avLst/>
          </a:prstGeom>
        </p:spPr>
        <p:txBody>
          <a:bodyPr lIns="0" tIns="0" rIns="0" bIns="0" rtlCol="0" anchor="t">
            <a:spAutoFit/>
          </a:bodyPr>
          <a:lstStyle/>
          <a:p>
            <a:pPr algn="l">
              <a:lnSpc>
                <a:spcPts val="3533"/>
              </a:lnSpc>
              <a:spcBef>
                <a:spcPct val="0"/>
              </a:spcBef>
            </a:pPr>
            <a:r>
              <a:rPr lang="en-US" sz="2523" spc="-100">
                <a:solidFill>
                  <a:srgbClr val="000000"/>
                </a:solidFill>
                <a:latin typeface="Inter"/>
                <a:ea typeface="Inter"/>
                <a:cs typeface="Inter"/>
                <a:sym typeface="Inter"/>
              </a:rPr>
              <a:t> </a:t>
            </a:r>
            <a:r>
              <a:rPr lang="en-US" sz="2523" spc="-100">
                <a:solidFill>
                  <a:srgbClr val="C8230F"/>
                </a:solidFill>
                <a:latin typeface="Inter"/>
                <a:ea typeface="Inter"/>
                <a:cs typeface="Inter"/>
                <a:sym typeface="Inter"/>
              </a:rPr>
              <a:t>Altın Tabure (Sika Dwa Kofi)</a:t>
            </a:r>
          </a:p>
          <a:p>
            <a:pPr algn="l">
              <a:lnSpc>
                <a:spcPts val="3533"/>
              </a:lnSpc>
              <a:spcBef>
                <a:spcPct val="0"/>
              </a:spcBef>
            </a:pPr>
            <a:r>
              <a:rPr lang="en-US" sz="2523" spc="-100">
                <a:solidFill>
                  <a:srgbClr val="000000"/>
                </a:solidFill>
                <a:latin typeface="Inter"/>
                <a:ea typeface="Inter"/>
                <a:cs typeface="Inter"/>
                <a:sym typeface="Inter"/>
              </a:rPr>
              <a:t>Ashanti Krallığı'nın en kutsal sembolüdür. Maddi bir nesne olmaktan öte, Ashanti ruhunu, birliğini ve egemenliğini temsil ettiğine inanılır. Hiçbir zaman oturulmaz ve yere değmesine izin verilmez.</a:t>
            </a:r>
          </a:p>
          <a:p>
            <a:pPr algn="l">
              <a:lnSpc>
                <a:spcPts val="3533"/>
              </a:lnSpc>
              <a:spcBef>
                <a:spcPct val="0"/>
              </a:spcBef>
            </a:pPr>
            <a:endParaRPr lang="en-US" sz="2523" spc="-100">
              <a:solidFill>
                <a:srgbClr val="000000"/>
              </a:solidFill>
              <a:latin typeface="Inter"/>
              <a:ea typeface="Inter"/>
              <a:cs typeface="Inter"/>
              <a:sym typeface="Inter"/>
            </a:endParaRPr>
          </a:p>
        </p:txBody>
      </p:sp>
      <p:sp>
        <p:nvSpPr>
          <p:cNvPr id="5" name="TextBox 5"/>
          <p:cNvSpPr txBox="1"/>
          <p:nvPr/>
        </p:nvSpPr>
        <p:spPr>
          <a:xfrm>
            <a:off x="7994002" y="8537381"/>
            <a:ext cx="9265298" cy="2199616"/>
          </a:xfrm>
          <a:prstGeom prst="rect">
            <a:avLst/>
          </a:prstGeom>
        </p:spPr>
        <p:txBody>
          <a:bodyPr lIns="0" tIns="0" rIns="0" bIns="0" rtlCol="0" anchor="t">
            <a:spAutoFit/>
          </a:bodyPr>
          <a:lstStyle/>
          <a:p>
            <a:pPr algn="l">
              <a:lnSpc>
                <a:spcPts val="2541"/>
              </a:lnSpc>
              <a:spcBef>
                <a:spcPct val="0"/>
              </a:spcBef>
            </a:pPr>
            <a:r>
              <a:rPr lang="en-US" sz="1815">
                <a:solidFill>
                  <a:srgbClr val="000000"/>
                </a:solidFill>
                <a:latin typeface="Canva Sans"/>
                <a:ea typeface="Canva Sans"/>
                <a:cs typeface="Canva Sans"/>
                <a:sym typeface="Canva Sans"/>
              </a:rPr>
              <a:t> </a:t>
            </a:r>
            <a:r>
              <a:rPr lang="en-US" sz="1815">
                <a:solidFill>
                  <a:srgbClr val="C8230F"/>
                </a:solidFill>
                <a:latin typeface="Canva Sans"/>
                <a:ea typeface="Canva Sans"/>
                <a:cs typeface="Canva Sans"/>
                <a:sym typeface="Canva Sans"/>
              </a:rPr>
              <a:t>Geleneksel Evler</a:t>
            </a:r>
          </a:p>
          <a:p>
            <a:pPr algn="l">
              <a:lnSpc>
                <a:spcPts val="2541"/>
              </a:lnSpc>
              <a:spcBef>
                <a:spcPct val="0"/>
              </a:spcBef>
            </a:pPr>
            <a:r>
              <a:rPr lang="en-US" sz="1815">
                <a:solidFill>
                  <a:srgbClr val="000000"/>
                </a:solidFill>
                <a:latin typeface="Canva Sans"/>
                <a:ea typeface="Canva Sans"/>
                <a:cs typeface="Canva Sans"/>
                <a:sym typeface="Canva Sans"/>
              </a:rPr>
              <a:t>Özellikle Ashanti bölgesinde, geleneksel evler ve tapınaklar çiftlik avlusu (compound) tarzında inşa edilir. Evlerin duvarları ve tapınakların yüzeyleri genellikle geometrik veya sembolik desenlerle süslenir.</a:t>
            </a:r>
          </a:p>
          <a:p>
            <a:pPr algn="l">
              <a:lnSpc>
                <a:spcPts val="2541"/>
              </a:lnSpc>
              <a:spcBef>
                <a:spcPct val="0"/>
              </a:spcBef>
            </a:pPr>
            <a:r>
              <a:rPr lang="en-US" sz="1815">
                <a:solidFill>
                  <a:srgbClr val="000000"/>
                </a:solidFill>
                <a:latin typeface="Canva Sans"/>
                <a:ea typeface="Canva Sans"/>
                <a:cs typeface="Canva Sans"/>
                <a:sym typeface="Canva Sans"/>
              </a:rPr>
              <a:t>Gana Cumhuriyeti, tarihini, felsefesini ve ruhunu sanatının, kumaşlarının ve güçlü toplumsal bağlarının her zerresinde yaşatan, Afrika'nın en çarpıcı kültürel merkezlerinden biridir.</a:t>
            </a:r>
          </a:p>
        </p:txBody>
      </p:sp>
      <p:sp>
        <p:nvSpPr>
          <p:cNvPr id="6" name="TextBox 6"/>
          <p:cNvSpPr txBox="1"/>
          <p:nvPr/>
        </p:nvSpPr>
        <p:spPr>
          <a:xfrm>
            <a:off x="4752109" y="1629187"/>
            <a:ext cx="6763464" cy="513642"/>
          </a:xfrm>
          <a:prstGeom prst="rect">
            <a:avLst/>
          </a:prstGeom>
        </p:spPr>
        <p:txBody>
          <a:bodyPr lIns="0" tIns="0" rIns="0" bIns="0" rtlCol="0" anchor="t">
            <a:spAutoFit/>
          </a:bodyPr>
          <a:lstStyle/>
          <a:p>
            <a:pPr algn="ctr">
              <a:lnSpc>
                <a:spcPts val="4239"/>
              </a:lnSpc>
              <a:spcBef>
                <a:spcPct val="0"/>
              </a:spcBef>
            </a:pPr>
            <a:r>
              <a:rPr lang="en-US" sz="3027" b="1" spc="-121">
                <a:solidFill>
                  <a:srgbClr val="A41D10"/>
                </a:solidFill>
                <a:latin typeface="Inter Bold"/>
                <a:ea typeface="Inter Bold"/>
                <a:cs typeface="Inter Bold"/>
                <a:sym typeface="Inter Bold"/>
              </a:rPr>
              <a:t>GELENEKSEL YAPILAR VE SEMBOLLER</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FEEEC"/>
        </a:solidFill>
        <a:effectLst/>
      </p:bgPr>
    </p:bg>
    <p:spTree>
      <p:nvGrpSpPr>
        <p:cNvPr id="1" name=""/>
        <p:cNvGrpSpPr/>
        <p:nvPr/>
      </p:nvGrpSpPr>
      <p:grpSpPr>
        <a:xfrm>
          <a:off x="0" y="0"/>
          <a:ext cx="0" cy="0"/>
          <a:chOff x="0" y="0"/>
          <a:chExt cx="0" cy="0"/>
        </a:xfrm>
      </p:grpSpPr>
      <p:sp>
        <p:nvSpPr>
          <p:cNvPr id="2" name="Freeform 2"/>
          <p:cNvSpPr/>
          <p:nvPr/>
        </p:nvSpPr>
        <p:spPr>
          <a:xfrm>
            <a:off x="10904994" y="3774089"/>
            <a:ext cx="4476820" cy="5070901"/>
          </a:xfrm>
          <a:custGeom>
            <a:avLst/>
            <a:gdLst/>
            <a:ahLst/>
            <a:cxnLst/>
            <a:rect l="l" t="t" r="r" b="b"/>
            <a:pathLst>
              <a:path w="4476820" h="5070901">
                <a:moveTo>
                  <a:pt x="0" y="0"/>
                </a:moveTo>
                <a:lnTo>
                  <a:pt x="4476821" y="0"/>
                </a:lnTo>
                <a:lnTo>
                  <a:pt x="4476821" y="5070900"/>
                </a:lnTo>
                <a:lnTo>
                  <a:pt x="0" y="5070900"/>
                </a:lnTo>
                <a:lnTo>
                  <a:pt x="0" y="0"/>
                </a:lnTo>
                <a:close/>
              </a:path>
            </a:pathLst>
          </a:custGeom>
          <a:blipFill>
            <a:blip r:embed="rId2"/>
            <a:stretch>
              <a:fillRect/>
            </a:stretch>
          </a:blipFill>
        </p:spPr>
      </p:sp>
      <p:sp>
        <p:nvSpPr>
          <p:cNvPr id="3" name="TextBox 3"/>
          <p:cNvSpPr txBox="1"/>
          <p:nvPr/>
        </p:nvSpPr>
        <p:spPr>
          <a:xfrm>
            <a:off x="1285129" y="3593246"/>
            <a:ext cx="4434044" cy="6260105"/>
          </a:xfrm>
          <a:prstGeom prst="rect">
            <a:avLst/>
          </a:prstGeom>
        </p:spPr>
        <p:txBody>
          <a:bodyPr lIns="0" tIns="0" rIns="0" bIns="0" rtlCol="0" anchor="t">
            <a:spAutoFit/>
          </a:bodyPr>
          <a:lstStyle/>
          <a:p>
            <a:pPr algn="l">
              <a:lnSpc>
                <a:spcPts val="3554"/>
              </a:lnSpc>
              <a:spcBef>
                <a:spcPct val="0"/>
              </a:spcBef>
            </a:pPr>
            <a:r>
              <a:rPr lang="en-US" sz="2539" b="1" spc="-101">
                <a:solidFill>
                  <a:srgbClr val="AA2C3C"/>
                </a:solidFill>
                <a:latin typeface="Inter Bold"/>
                <a:ea typeface="Inter Bold"/>
                <a:cs typeface="Inter Bold"/>
                <a:sym typeface="Inter Bold"/>
              </a:rPr>
              <a:t>KUMAŞ SANATLARI</a:t>
            </a:r>
          </a:p>
          <a:p>
            <a:pPr algn="l">
              <a:lnSpc>
                <a:spcPts val="3554"/>
              </a:lnSpc>
              <a:spcBef>
                <a:spcPct val="0"/>
              </a:spcBef>
            </a:pPr>
            <a:r>
              <a:rPr lang="en-US" sz="2539" spc="-101">
                <a:solidFill>
                  <a:srgbClr val="C8230F"/>
                </a:solidFill>
                <a:latin typeface="Inter"/>
                <a:ea typeface="Inter"/>
                <a:cs typeface="Inter"/>
                <a:sym typeface="Inter"/>
              </a:rPr>
              <a:t>Kente Kumaşı</a:t>
            </a:r>
            <a:r>
              <a:rPr lang="en-US" sz="2539" spc="-101">
                <a:solidFill>
                  <a:srgbClr val="403E3E"/>
                </a:solidFill>
                <a:latin typeface="Inter"/>
                <a:ea typeface="Inter"/>
                <a:cs typeface="Inter"/>
                <a:sym typeface="Inter"/>
              </a:rPr>
              <a:t>: En ünlü Gana sanatı sembolüdür. İpek ve pamuktan dokunan, parlak ve canlı geometrik desenlere sahip el dokuması şerit kumaşlardır.</a:t>
            </a:r>
          </a:p>
          <a:p>
            <a:pPr algn="l">
              <a:lnSpc>
                <a:spcPts val="3554"/>
              </a:lnSpc>
              <a:spcBef>
                <a:spcPct val="0"/>
              </a:spcBef>
            </a:pPr>
            <a:r>
              <a:rPr lang="en-US" sz="2539" spc="-101">
                <a:solidFill>
                  <a:srgbClr val="403E3E"/>
                </a:solidFill>
                <a:latin typeface="Inter"/>
                <a:ea typeface="Inter"/>
                <a:cs typeface="Inter"/>
                <a:sym typeface="Inter"/>
              </a:rPr>
              <a:t>Anlamı: Kente, Ashanti ve Ewe kültürü için krallık, zenginlik ve statüyü temsil eder. Her renk ve desenin özel bir anlamı vardır (örneğin altın, zenginliği ve asaleti; yeşil, bitki örtüsünü ve yaşamı temsil eder).</a:t>
            </a:r>
          </a:p>
          <a:p>
            <a:pPr algn="l">
              <a:lnSpc>
                <a:spcPts val="3554"/>
              </a:lnSpc>
              <a:spcBef>
                <a:spcPct val="0"/>
              </a:spcBef>
            </a:pPr>
            <a:endParaRPr lang="en-US" sz="2539" spc="-101">
              <a:solidFill>
                <a:srgbClr val="403E3E"/>
              </a:solidFill>
              <a:latin typeface="Inter"/>
              <a:ea typeface="Inter"/>
              <a:cs typeface="Inter"/>
              <a:sym typeface="Inter"/>
            </a:endParaRPr>
          </a:p>
        </p:txBody>
      </p:sp>
      <p:sp>
        <p:nvSpPr>
          <p:cNvPr id="4" name="TextBox 4"/>
          <p:cNvSpPr txBox="1"/>
          <p:nvPr/>
        </p:nvSpPr>
        <p:spPr>
          <a:xfrm>
            <a:off x="3640849" y="1502466"/>
            <a:ext cx="8177597" cy="702780"/>
          </a:xfrm>
          <a:prstGeom prst="rect">
            <a:avLst/>
          </a:prstGeom>
        </p:spPr>
        <p:txBody>
          <a:bodyPr lIns="0" tIns="0" rIns="0" bIns="0" rtlCol="0" anchor="t">
            <a:spAutoFit/>
          </a:bodyPr>
          <a:lstStyle/>
          <a:p>
            <a:pPr algn="ctr">
              <a:lnSpc>
                <a:spcPts val="5773"/>
              </a:lnSpc>
              <a:spcBef>
                <a:spcPct val="0"/>
              </a:spcBef>
            </a:pPr>
            <a:r>
              <a:rPr lang="en-US" sz="4124" b="1" spc="-164">
                <a:solidFill>
                  <a:srgbClr val="B93240"/>
                </a:solidFill>
                <a:latin typeface="Inter Bold"/>
                <a:ea typeface="Inter Bold"/>
                <a:cs typeface="Inter Bold"/>
                <a:sym typeface="Inter Bold"/>
              </a:rPr>
              <a:t>DİĞER KÜLTÜREL SANATLAR</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FEEEC"/>
        </a:solidFill>
        <a:effectLst/>
      </p:bgPr>
    </p:bg>
    <p:spTree>
      <p:nvGrpSpPr>
        <p:cNvPr id="1" name=""/>
        <p:cNvGrpSpPr/>
        <p:nvPr/>
      </p:nvGrpSpPr>
      <p:grpSpPr>
        <a:xfrm>
          <a:off x="0" y="0"/>
          <a:ext cx="0" cy="0"/>
          <a:chOff x="0" y="0"/>
          <a:chExt cx="0" cy="0"/>
        </a:xfrm>
      </p:grpSpPr>
      <p:sp>
        <p:nvSpPr>
          <p:cNvPr id="2" name="Freeform 2"/>
          <p:cNvSpPr/>
          <p:nvPr/>
        </p:nvSpPr>
        <p:spPr>
          <a:xfrm>
            <a:off x="9144000" y="3970221"/>
            <a:ext cx="7608947" cy="4891466"/>
          </a:xfrm>
          <a:custGeom>
            <a:avLst/>
            <a:gdLst/>
            <a:ahLst/>
            <a:cxnLst/>
            <a:rect l="l" t="t" r="r" b="b"/>
            <a:pathLst>
              <a:path w="7608947" h="4891466">
                <a:moveTo>
                  <a:pt x="0" y="0"/>
                </a:moveTo>
                <a:lnTo>
                  <a:pt x="7608947" y="0"/>
                </a:lnTo>
                <a:lnTo>
                  <a:pt x="7608947" y="4891466"/>
                </a:lnTo>
                <a:lnTo>
                  <a:pt x="0" y="4891466"/>
                </a:lnTo>
                <a:lnTo>
                  <a:pt x="0" y="0"/>
                </a:lnTo>
                <a:close/>
              </a:path>
            </a:pathLst>
          </a:custGeom>
          <a:blipFill>
            <a:blip r:embed="rId2"/>
            <a:stretch>
              <a:fillRect/>
            </a:stretch>
          </a:blipFill>
        </p:spPr>
      </p:sp>
      <p:sp>
        <p:nvSpPr>
          <p:cNvPr id="3" name="TextBox 3"/>
          <p:cNvSpPr txBox="1"/>
          <p:nvPr/>
        </p:nvSpPr>
        <p:spPr>
          <a:xfrm>
            <a:off x="1340235" y="4532810"/>
            <a:ext cx="6494643" cy="3607760"/>
          </a:xfrm>
          <a:prstGeom prst="rect">
            <a:avLst/>
          </a:prstGeom>
        </p:spPr>
        <p:txBody>
          <a:bodyPr lIns="0" tIns="0" rIns="0" bIns="0" rtlCol="0" anchor="t">
            <a:spAutoFit/>
          </a:bodyPr>
          <a:lstStyle/>
          <a:p>
            <a:pPr algn="l">
              <a:lnSpc>
                <a:spcPts val="4107"/>
              </a:lnSpc>
              <a:spcBef>
                <a:spcPct val="0"/>
              </a:spcBef>
            </a:pPr>
            <a:r>
              <a:rPr lang="en-US" sz="2934">
                <a:solidFill>
                  <a:srgbClr val="403E3E"/>
                </a:solidFill>
                <a:latin typeface="Canva Sans"/>
                <a:ea typeface="Canva Sans"/>
                <a:cs typeface="Canva Sans"/>
                <a:sym typeface="Canva Sans"/>
              </a:rPr>
              <a:t> </a:t>
            </a:r>
            <a:r>
              <a:rPr lang="en-US" sz="2934" b="1">
                <a:solidFill>
                  <a:srgbClr val="A41D10"/>
                </a:solidFill>
                <a:latin typeface="Canva Sans Bold"/>
                <a:ea typeface="Canva Sans Bold"/>
                <a:cs typeface="Canva Sans Bold"/>
                <a:sym typeface="Canva Sans Bold"/>
              </a:rPr>
              <a:t>AHŞAP OYMACILIĞI VE HEYKEL</a:t>
            </a:r>
          </a:p>
          <a:p>
            <a:pPr algn="l">
              <a:lnSpc>
                <a:spcPts val="4107"/>
              </a:lnSpc>
              <a:spcBef>
                <a:spcPct val="0"/>
              </a:spcBef>
            </a:pPr>
            <a:r>
              <a:rPr lang="en-US" sz="2934">
                <a:solidFill>
                  <a:srgbClr val="C8230F"/>
                </a:solidFill>
                <a:latin typeface="Canva Sans"/>
                <a:ea typeface="Canva Sans"/>
                <a:cs typeface="Canva Sans"/>
                <a:sym typeface="Canva Sans"/>
              </a:rPr>
              <a:t>Maskeler ve Heykeller:</a:t>
            </a:r>
            <a:r>
              <a:rPr lang="en-US" sz="2934">
                <a:solidFill>
                  <a:srgbClr val="403E3E"/>
                </a:solidFill>
                <a:latin typeface="Canva Sans"/>
                <a:ea typeface="Canva Sans"/>
                <a:cs typeface="Canva Sans"/>
                <a:sym typeface="Canva Sans"/>
              </a:rPr>
              <a:t>  ataları, ruhları ve doğaüstü varlıkları temsil eden stilize ahşap maskeler ve heykeller üretilir. Bu eserler genellikle ritüel ve tören amaçlı kullanılır.</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FEEEC"/>
        </a:solidFill>
        <a:effectLst/>
      </p:bgPr>
    </p:bg>
    <p:spTree>
      <p:nvGrpSpPr>
        <p:cNvPr id="1" name=""/>
        <p:cNvGrpSpPr/>
        <p:nvPr/>
      </p:nvGrpSpPr>
      <p:grpSpPr>
        <a:xfrm>
          <a:off x="0" y="0"/>
          <a:ext cx="0" cy="0"/>
          <a:chOff x="0" y="0"/>
          <a:chExt cx="0" cy="0"/>
        </a:xfrm>
      </p:grpSpPr>
      <p:sp>
        <p:nvSpPr>
          <p:cNvPr id="2" name="Freeform 2"/>
          <p:cNvSpPr/>
          <p:nvPr/>
        </p:nvSpPr>
        <p:spPr>
          <a:xfrm>
            <a:off x="1028700" y="579682"/>
            <a:ext cx="7518748" cy="11699385"/>
          </a:xfrm>
          <a:custGeom>
            <a:avLst/>
            <a:gdLst/>
            <a:ahLst/>
            <a:cxnLst/>
            <a:rect l="l" t="t" r="r" b="b"/>
            <a:pathLst>
              <a:path w="7518748" h="11699385">
                <a:moveTo>
                  <a:pt x="0" y="0"/>
                </a:moveTo>
                <a:lnTo>
                  <a:pt x="7518748" y="0"/>
                </a:lnTo>
                <a:lnTo>
                  <a:pt x="7518748" y="11699386"/>
                </a:lnTo>
                <a:lnTo>
                  <a:pt x="0" y="11699386"/>
                </a:lnTo>
                <a:lnTo>
                  <a:pt x="0" y="0"/>
                </a:lnTo>
                <a:close/>
              </a:path>
            </a:pathLst>
          </a:custGeom>
          <a:blipFill>
            <a:blip r:embed="rId2"/>
            <a:stretch>
              <a:fillRect l="-11548" t="-9615" b="-9615"/>
            </a:stretch>
          </a:blipFill>
        </p:spPr>
      </p:sp>
      <p:sp>
        <p:nvSpPr>
          <p:cNvPr id="3" name="Freeform 3"/>
          <p:cNvSpPr/>
          <p:nvPr/>
        </p:nvSpPr>
        <p:spPr>
          <a:xfrm>
            <a:off x="10884290" y="579682"/>
            <a:ext cx="7151611" cy="11500353"/>
          </a:xfrm>
          <a:custGeom>
            <a:avLst/>
            <a:gdLst/>
            <a:ahLst/>
            <a:cxnLst/>
            <a:rect l="l" t="t" r="r" b="b"/>
            <a:pathLst>
              <a:path w="7151611" h="11500353">
                <a:moveTo>
                  <a:pt x="0" y="0"/>
                </a:moveTo>
                <a:lnTo>
                  <a:pt x="7151612" y="0"/>
                </a:lnTo>
                <a:lnTo>
                  <a:pt x="7151612" y="11500353"/>
                </a:lnTo>
                <a:lnTo>
                  <a:pt x="0" y="11500353"/>
                </a:lnTo>
                <a:lnTo>
                  <a:pt x="0" y="0"/>
                </a:lnTo>
                <a:close/>
              </a:path>
            </a:pathLst>
          </a:custGeom>
          <a:blipFill>
            <a:blip r:embed="rId3"/>
            <a:stretch>
              <a:fillRect l="-1806" r="-5331"/>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FEEEC"/>
        </a:solidFill>
        <a:effectLst/>
      </p:bgPr>
    </p:bg>
    <p:spTree>
      <p:nvGrpSpPr>
        <p:cNvPr id="1" name=""/>
        <p:cNvGrpSpPr/>
        <p:nvPr/>
      </p:nvGrpSpPr>
      <p:grpSpPr>
        <a:xfrm>
          <a:off x="0" y="0"/>
          <a:ext cx="0" cy="0"/>
          <a:chOff x="0" y="0"/>
          <a:chExt cx="0" cy="0"/>
        </a:xfrm>
      </p:grpSpPr>
      <p:sp>
        <p:nvSpPr>
          <p:cNvPr id="2" name="Freeform 2"/>
          <p:cNvSpPr/>
          <p:nvPr/>
        </p:nvSpPr>
        <p:spPr>
          <a:xfrm>
            <a:off x="5543281" y="1087956"/>
            <a:ext cx="7201438" cy="10682837"/>
          </a:xfrm>
          <a:custGeom>
            <a:avLst/>
            <a:gdLst/>
            <a:ahLst/>
            <a:cxnLst/>
            <a:rect l="l" t="t" r="r" b="b"/>
            <a:pathLst>
              <a:path w="7201438" h="10682837">
                <a:moveTo>
                  <a:pt x="0" y="0"/>
                </a:moveTo>
                <a:lnTo>
                  <a:pt x="7201438" y="0"/>
                </a:lnTo>
                <a:lnTo>
                  <a:pt x="7201438" y="10682838"/>
                </a:lnTo>
                <a:lnTo>
                  <a:pt x="0" y="10682838"/>
                </a:lnTo>
                <a:lnTo>
                  <a:pt x="0" y="0"/>
                </a:lnTo>
                <a:close/>
              </a:path>
            </a:pathLst>
          </a:custGeom>
          <a:blipFill>
            <a:blip r:embed="rId2"/>
            <a:stretch>
              <a:fillRect t="-518" b="-518"/>
            </a:stretch>
          </a:blipFill>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FEEEC"/>
        </a:solidFill>
        <a:effectLst/>
      </p:bgPr>
    </p:bg>
    <p:spTree>
      <p:nvGrpSpPr>
        <p:cNvPr id="1" name=""/>
        <p:cNvGrpSpPr/>
        <p:nvPr/>
      </p:nvGrpSpPr>
      <p:grpSpPr>
        <a:xfrm>
          <a:off x="0" y="0"/>
          <a:ext cx="0" cy="0"/>
          <a:chOff x="0" y="0"/>
          <a:chExt cx="0" cy="0"/>
        </a:xfrm>
      </p:grpSpPr>
      <p:sp>
        <p:nvSpPr>
          <p:cNvPr id="2" name="Freeform 2"/>
          <p:cNvSpPr/>
          <p:nvPr/>
        </p:nvSpPr>
        <p:spPr>
          <a:xfrm>
            <a:off x="9329971" y="2741778"/>
            <a:ext cx="7008404" cy="7008404"/>
          </a:xfrm>
          <a:custGeom>
            <a:avLst/>
            <a:gdLst/>
            <a:ahLst/>
            <a:cxnLst/>
            <a:rect l="l" t="t" r="r" b="b"/>
            <a:pathLst>
              <a:path w="7008404" h="7008404">
                <a:moveTo>
                  <a:pt x="0" y="0"/>
                </a:moveTo>
                <a:lnTo>
                  <a:pt x="7008403" y="0"/>
                </a:lnTo>
                <a:lnTo>
                  <a:pt x="7008403" y="7008403"/>
                </a:lnTo>
                <a:lnTo>
                  <a:pt x="0" y="7008403"/>
                </a:lnTo>
                <a:lnTo>
                  <a:pt x="0" y="0"/>
                </a:lnTo>
                <a:close/>
              </a:path>
            </a:pathLst>
          </a:custGeom>
          <a:blipFill>
            <a:blip r:embed="rId2"/>
            <a:stretch>
              <a:fillRect/>
            </a:stretch>
          </a:blipFill>
        </p:spPr>
      </p:sp>
      <p:sp>
        <p:nvSpPr>
          <p:cNvPr id="3" name="TextBox 3"/>
          <p:cNvSpPr txBox="1"/>
          <p:nvPr/>
        </p:nvSpPr>
        <p:spPr>
          <a:xfrm>
            <a:off x="1709011" y="3934636"/>
            <a:ext cx="4747197" cy="3452301"/>
          </a:xfrm>
          <a:prstGeom prst="rect">
            <a:avLst/>
          </a:prstGeom>
        </p:spPr>
        <p:txBody>
          <a:bodyPr lIns="0" tIns="0" rIns="0" bIns="0" rtlCol="0" anchor="t">
            <a:spAutoFit/>
          </a:bodyPr>
          <a:lstStyle/>
          <a:p>
            <a:pPr algn="l">
              <a:lnSpc>
                <a:spcPts val="3965"/>
              </a:lnSpc>
              <a:spcBef>
                <a:spcPct val="0"/>
              </a:spcBef>
            </a:pPr>
            <a:r>
              <a:rPr lang="en-US" sz="2832" spc="-113">
                <a:solidFill>
                  <a:srgbClr val="C8230F"/>
                </a:solidFill>
                <a:latin typeface="Inter"/>
                <a:ea typeface="Inter"/>
                <a:cs typeface="Inter"/>
                <a:sym typeface="Inter"/>
              </a:rPr>
              <a:t>Akua'ba Bebekleri:</a:t>
            </a:r>
            <a:r>
              <a:rPr lang="en-US" sz="2832" spc="-113">
                <a:solidFill>
                  <a:srgbClr val="403E3E"/>
                </a:solidFill>
                <a:latin typeface="Inter"/>
                <a:ea typeface="Inter"/>
                <a:cs typeface="Inter"/>
                <a:sym typeface="Inter"/>
              </a:rPr>
              <a:t> Ashanti kültürüne ait, düz, stilize başlara sahip doğurganlık bebekleridir. Hamile kadınlar bunları sağlıklı ve güzel bebekler doğurmak amacıyla taşırlar.</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FEEEC"/>
        </a:solidFill>
        <a:effectLst/>
      </p:bgPr>
    </p:bg>
    <p:spTree>
      <p:nvGrpSpPr>
        <p:cNvPr id="1" name=""/>
        <p:cNvGrpSpPr/>
        <p:nvPr/>
      </p:nvGrpSpPr>
      <p:grpSpPr>
        <a:xfrm>
          <a:off x="0" y="0"/>
          <a:ext cx="0" cy="0"/>
          <a:chOff x="0" y="0"/>
          <a:chExt cx="0" cy="0"/>
        </a:xfrm>
      </p:grpSpPr>
      <p:sp>
        <p:nvSpPr>
          <p:cNvPr id="2" name="Freeform 2"/>
          <p:cNvSpPr/>
          <p:nvPr/>
        </p:nvSpPr>
        <p:spPr>
          <a:xfrm>
            <a:off x="3865698" y="1501465"/>
            <a:ext cx="8857762" cy="9855820"/>
          </a:xfrm>
          <a:custGeom>
            <a:avLst/>
            <a:gdLst/>
            <a:ahLst/>
            <a:cxnLst/>
            <a:rect l="l" t="t" r="r" b="b"/>
            <a:pathLst>
              <a:path w="8857762" h="9855820">
                <a:moveTo>
                  <a:pt x="0" y="0"/>
                </a:moveTo>
                <a:lnTo>
                  <a:pt x="8857762" y="0"/>
                </a:lnTo>
                <a:lnTo>
                  <a:pt x="8857762" y="9855820"/>
                </a:lnTo>
                <a:lnTo>
                  <a:pt x="0" y="9855820"/>
                </a:lnTo>
                <a:lnTo>
                  <a:pt x="0" y="0"/>
                </a:lnTo>
                <a:close/>
              </a:path>
            </a:pathLst>
          </a:custGeom>
          <a:blipFill>
            <a:blip r:embed="rId2"/>
            <a:stretch>
              <a:fillRect/>
            </a:stretch>
          </a:blipFill>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FEEEC"/>
        </a:solidFill>
        <a:effectLst/>
      </p:bgPr>
    </p:bg>
    <p:spTree>
      <p:nvGrpSpPr>
        <p:cNvPr id="1" name=""/>
        <p:cNvGrpSpPr/>
        <p:nvPr/>
      </p:nvGrpSpPr>
      <p:grpSpPr>
        <a:xfrm>
          <a:off x="0" y="0"/>
          <a:ext cx="0" cy="0"/>
          <a:chOff x="0" y="0"/>
          <a:chExt cx="0" cy="0"/>
        </a:xfrm>
      </p:grpSpPr>
      <p:sp>
        <p:nvSpPr>
          <p:cNvPr id="2" name="Freeform 2"/>
          <p:cNvSpPr/>
          <p:nvPr/>
        </p:nvSpPr>
        <p:spPr>
          <a:xfrm>
            <a:off x="7234085" y="3581824"/>
            <a:ext cx="9320153" cy="5236741"/>
          </a:xfrm>
          <a:custGeom>
            <a:avLst/>
            <a:gdLst/>
            <a:ahLst/>
            <a:cxnLst/>
            <a:rect l="l" t="t" r="r" b="b"/>
            <a:pathLst>
              <a:path w="9320153" h="5236741">
                <a:moveTo>
                  <a:pt x="0" y="0"/>
                </a:moveTo>
                <a:lnTo>
                  <a:pt x="9320153" y="0"/>
                </a:lnTo>
                <a:lnTo>
                  <a:pt x="9320153" y="5236742"/>
                </a:lnTo>
                <a:lnTo>
                  <a:pt x="0" y="5236742"/>
                </a:lnTo>
                <a:lnTo>
                  <a:pt x="0" y="0"/>
                </a:lnTo>
                <a:close/>
              </a:path>
            </a:pathLst>
          </a:custGeom>
          <a:blipFill>
            <a:blip r:embed="rId2"/>
            <a:stretch>
              <a:fillRect/>
            </a:stretch>
          </a:blipFill>
        </p:spPr>
      </p:sp>
      <p:sp>
        <p:nvSpPr>
          <p:cNvPr id="3" name="TextBox 3"/>
          <p:cNvSpPr txBox="1"/>
          <p:nvPr/>
        </p:nvSpPr>
        <p:spPr>
          <a:xfrm>
            <a:off x="1359018" y="1522996"/>
            <a:ext cx="4691743" cy="8875994"/>
          </a:xfrm>
          <a:prstGeom prst="rect">
            <a:avLst/>
          </a:prstGeom>
        </p:spPr>
        <p:txBody>
          <a:bodyPr lIns="0" tIns="0" rIns="0" bIns="0" rtlCol="0" anchor="t">
            <a:spAutoFit/>
          </a:bodyPr>
          <a:lstStyle/>
          <a:p>
            <a:pPr algn="l">
              <a:lnSpc>
                <a:spcPts val="4403"/>
              </a:lnSpc>
              <a:spcBef>
                <a:spcPct val="0"/>
              </a:spcBef>
            </a:pPr>
            <a:r>
              <a:rPr lang="en-US" sz="3145" spc="-125">
                <a:solidFill>
                  <a:srgbClr val="403E3E"/>
                </a:solidFill>
                <a:latin typeface="Inter"/>
                <a:ea typeface="Inter"/>
                <a:cs typeface="Inter"/>
                <a:sym typeface="Inter"/>
              </a:rPr>
              <a:t> </a:t>
            </a:r>
            <a:r>
              <a:rPr lang="en-US" sz="3145" spc="-125">
                <a:solidFill>
                  <a:srgbClr val="C8230F"/>
                </a:solidFill>
                <a:latin typeface="Inter"/>
                <a:ea typeface="Inter"/>
                <a:cs typeface="Inter"/>
                <a:sym typeface="Inter"/>
              </a:rPr>
              <a:t>Müzik ve Dans</a:t>
            </a:r>
          </a:p>
          <a:p>
            <a:pPr algn="l">
              <a:lnSpc>
                <a:spcPts val="4403"/>
              </a:lnSpc>
              <a:spcBef>
                <a:spcPct val="0"/>
              </a:spcBef>
            </a:pPr>
            <a:r>
              <a:rPr lang="en-US" sz="3145" spc="-125">
                <a:solidFill>
                  <a:srgbClr val="403E3E"/>
                </a:solidFill>
                <a:latin typeface="Inter"/>
                <a:ea typeface="Inter"/>
                <a:cs typeface="Inter"/>
                <a:sym typeface="Inter"/>
              </a:rPr>
              <a:t>Davul Ritmi: Davul, Gana kültüründe merkezi bir rol oynar. Sadece müzik aleti değil, aynı zamanda iletişim aracıdır (konuşan davullar) ve ritüel bir unsurdur. Her etnik grubun kendine özgü davul ritimleri ve dansları vardır.</a:t>
            </a:r>
          </a:p>
          <a:p>
            <a:pPr algn="l">
              <a:lnSpc>
                <a:spcPts val="4403"/>
              </a:lnSpc>
              <a:spcBef>
                <a:spcPct val="0"/>
              </a:spcBef>
            </a:pPr>
            <a:r>
              <a:rPr lang="en-US" sz="3145" spc="-125">
                <a:solidFill>
                  <a:srgbClr val="403E3E"/>
                </a:solidFill>
                <a:latin typeface="Inter"/>
                <a:ea typeface="Inter"/>
                <a:cs typeface="Inter"/>
                <a:sym typeface="Inter"/>
              </a:rPr>
              <a:t>Highlife: Gana'nın geleneksel ritimlerini Batı'nın caz ve pop müziği ile harmanlayan ve tüm Batı Afrika'ya yayılan popüler bir müzik türüdür</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FEEEC"/>
        </a:solidFill>
        <a:effectLst/>
      </p:bgPr>
    </p:bg>
    <p:spTree>
      <p:nvGrpSpPr>
        <p:cNvPr id="1" name=""/>
        <p:cNvGrpSpPr/>
        <p:nvPr/>
      </p:nvGrpSpPr>
      <p:grpSpPr>
        <a:xfrm>
          <a:off x="0" y="0"/>
          <a:ext cx="0" cy="0"/>
          <a:chOff x="0" y="0"/>
          <a:chExt cx="0" cy="0"/>
        </a:xfrm>
      </p:grpSpPr>
      <p:sp>
        <p:nvSpPr>
          <p:cNvPr id="2" name="Freeform 2"/>
          <p:cNvSpPr/>
          <p:nvPr/>
        </p:nvSpPr>
        <p:spPr>
          <a:xfrm>
            <a:off x="736734" y="1733122"/>
            <a:ext cx="6261671" cy="9392506"/>
          </a:xfrm>
          <a:custGeom>
            <a:avLst/>
            <a:gdLst/>
            <a:ahLst/>
            <a:cxnLst/>
            <a:rect l="l" t="t" r="r" b="b"/>
            <a:pathLst>
              <a:path w="6261671" h="9392506">
                <a:moveTo>
                  <a:pt x="0" y="0"/>
                </a:moveTo>
                <a:lnTo>
                  <a:pt x="6261670" y="0"/>
                </a:lnTo>
                <a:lnTo>
                  <a:pt x="6261670" y="9392506"/>
                </a:lnTo>
                <a:lnTo>
                  <a:pt x="0" y="9392506"/>
                </a:lnTo>
                <a:lnTo>
                  <a:pt x="0" y="0"/>
                </a:lnTo>
                <a:close/>
              </a:path>
            </a:pathLst>
          </a:custGeom>
          <a:blipFill>
            <a:blip r:embed="rId2"/>
            <a:stretch>
              <a:fillRect/>
            </a:stretch>
          </a:blipFill>
        </p:spPr>
      </p:sp>
      <p:sp>
        <p:nvSpPr>
          <p:cNvPr id="3" name="Freeform 3"/>
          <p:cNvSpPr/>
          <p:nvPr/>
        </p:nvSpPr>
        <p:spPr>
          <a:xfrm>
            <a:off x="9144000" y="1884164"/>
            <a:ext cx="7393172" cy="9241464"/>
          </a:xfrm>
          <a:custGeom>
            <a:avLst/>
            <a:gdLst/>
            <a:ahLst/>
            <a:cxnLst/>
            <a:rect l="l" t="t" r="r" b="b"/>
            <a:pathLst>
              <a:path w="7393172" h="9241464">
                <a:moveTo>
                  <a:pt x="0" y="0"/>
                </a:moveTo>
                <a:lnTo>
                  <a:pt x="7393172" y="0"/>
                </a:lnTo>
                <a:lnTo>
                  <a:pt x="7393172" y="9241464"/>
                </a:lnTo>
                <a:lnTo>
                  <a:pt x="0" y="9241464"/>
                </a:lnTo>
                <a:lnTo>
                  <a:pt x="0" y="0"/>
                </a:lnTo>
                <a:close/>
              </a:path>
            </a:pathLst>
          </a:custGeom>
          <a:blipFill>
            <a:blip r:embed="rId3"/>
            <a:stretch>
              <a:fillRect/>
            </a:stretch>
          </a:blipFill>
        </p:spPr>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FEEEC"/>
        </a:solidFill>
        <a:effectLst/>
      </p:bgPr>
    </p:bg>
    <p:spTree>
      <p:nvGrpSpPr>
        <p:cNvPr id="1" name=""/>
        <p:cNvGrpSpPr/>
        <p:nvPr/>
      </p:nvGrpSpPr>
      <p:grpSpPr>
        <a:xfrm>
          <a:off x="0" y="0"/>
          <a:ext cx="0" cy="0"/>
          <a:chOff x="0" y="0"/>
          <a:chExt cx="0" cy="0"/>
        </a:xfrm>
      </p:grpSpPr>
      <p:sp>
        <p:nvSpPr>
          <p:cNvPr id="2" name="Freeform 2"/>
          <p:cNvSpPr/>
          <p:nvPr/>
        </p:nvSpPr>
        <p:spPr>
          <a:xfrm>
            <a:off x="10106556" y="678151"/>
            <a:ext cx="7448933" cy="10894724"/>
          </a:xfrm>
          <a:custGeom>
            <a:avLst/>
            <a:gdLst/>
            <a:ahLst/>
            <a:cxnLst/>
            <a:rect l="l" t="t" r="r" b="b"/>
            <a:pathLst>
              <a:path w="7448933" h="10894724">
                <a:moveTo>
                  <a:pt x="0" y="0"/>
                </a:moveTo>
                <a:lnTo>
                  <a:pt x="7448933" y="0"/>
                </a:lnTo>
                <a:lnTo>
                  <a:pt x="7448933" y="10894724"/>
                </a:lnTo>
                <a:lnTo>
                  <a:pt x="0" y="10894724"/>
                </a:lnTo>
                <a:lnTo>
                  <a:pt x="0" y="0"/>
                </a:lnTo>
                <a:close/>
              </a:path>
            </a:pathLst>
          </a:custGeom>
          <a:blipFill>
            <a:blip r:embed="rId2"/>
            <a:stretch>
              <a:fillRect t="-10775" b="-10775"/>
            </a:stretch>
          </a:blipFill>
        </p:spPr>
      </p:sp>
      <p:sp>
        <p:nvSpPr>
          <p:cNvPr id="3" name="TextBox 3"/>
          <p:cNvSpPr txBox="1"/>
          <p:nvPr/>
        </p:nvSpPr>
        <p:spPr>
          <a:xfrm>
            <a:off x="455750" y="3008711"/>
            <a:ext cx="7778038" cy="6793703"/>
          </a:xfrm>
          <a:prstGeom prst="rect">
            <a:avLst/>
          </a:prstGeom>
        </p:spPr>
        <p:txBody>
          <a:bodyPr lIns="0" tIns="0" rIns="0" bIns="0" rtlCol="0" anchor="t">
            <a:spAutoFit/>
          </a:bodyPr>
          <a:lstStyle/>
          <a:p>
            <a:pPr algn="l">
              <a:lnSpc>
                <a:spcPts val="3015"/>
              </a:lnSpc>
              <a:spcBef>
                <a:spcPct val="0"/>
              </a:spcBef>
            </a:pPr>
            <a:r>
              <a:rPr lang="en-US" sz="2153" b="1" spc="-86">
                <a:solidFill>
                  <a:srgbClr val="A41D10"/>
                </a:solidFill>
                <a:latin typeface="Inter Bold"/>
                <a:ea typeface="Inter Bold"/>
                <a:cs typeface="Inter Bold"/>
                <a:sym typeface="Inter Bold"/>
              </a:rPr>
              <a:t>GANA CENAZE KÜLTÜRÜ: YAS VE KUTLAMA</a:t>
            </a:r>
          </a:p>
          <a:p>
            <a:pPr algn="l">
              <a:lnSpc>
                <a:spcPts val="3015"/>
              </a:lnSpc>
              <a:spcBef>
                <a:spcPct val="0"/>
              </a:spcBef>
            </a:pPr>
            <a:r>
              <a:rPr lang="en-US" sz="2153" spc="-86">
                <a:solidFill>
                  <a:srgbClr val="403E3E"/>
                </a:solidFill>
                <a:latin typeface="Inter"/>
                <a:ea typeface="Inter"/>
                <a:cs typeface="Inter"/>
                <a:sym typeface="Inter"/>
              </a:rPr>
              <a:t>Ganalıların (özellikle Akanlar, yani Ashanti ve Fante gibi gruplar) cenaze törenleri, bir kişinin ölümünün sadece bir kayıp değil, aynı zamanda tamamlanmış bir yaşamın ruhani âleme geçişi olduğuna dair derin inançları yansıtır.</a:t>
            </a:r>
          </a:p>
          <a:p>
            <a:pPr algn="l">
              <a:lnSpc>
                <a:spcPts val="3015"/>
              </a:lnSpc>
              <a:spcBef>
                <a:spcPct val="0"/>
              </a:spcBef>
            </a:pPr>
            <a:r>
              <a:rPr lang="en-US" sz="2153" spc="-86">
                <a:solidFill>
                  <a:srgbClr val="C8230F"/>
                </a:solidFill>
                <a:latin typeface="Inter"/>
                <a:ea typeface="Inter"/>
                <a:cs typeface="Inter"/>
                <a:sym typeface="Inter"/>
              </a:rPr>
              <a:t>Cenaze Dansı ve Müzik</a:t>
            </a:r>
          </a:p>
          <a:p>
            <a:pPr algn="l">
              <a:lnSpc>
                <a:spcPts val="3015"/>
              </a:lnSpc>
              <a:spcBef>
                <a:spcPct val="0"/>
              </a:spcBef>
            </a:pPr>
            <a:r>
              <a:rPr lang="en-US" sz="2153" spc="-86">
                <a:solidFill>
                  <a:srgbClr val="403E3E"/>
                </a:solidFill>
                <a:latin typeface="Inter"/>
                <a:ea typeface="Inter"/>
                <a:cs typeface="Inter"/>
                <a:sym typeface="Inter"/>
              </a:rPr>
              <a:t> Ganalılar, kişinin dünya üzerindeki hayatını başarıyla tamamladığına ve şimdi atalarının yanına, ruhani dünyaya geçtiğine inanır. Bu nedenle, cenaze töreni kederle birlikte başarıyı kutlama  amacı taşır.</a:t>
            </a:r>
          </a:p>
          <a:p>
            <a:pPr algn="l">
              <a:lnSpc>
                <a:spcPts val="3015"/>
              </a:lnSpc>
              <a:spcBef>
                <a:spcPct val="0"/>
              </a:spcBef>
            </a:pPr>
            <a:r>
              <a:rPr lang="en-US" sz="2153" spc="-86">
                <a:solidFill>
                  <a:srgbClr val="C8230F"/>
                </a:solidFill>
                <a:latin typeface="Inter"/>
                <a:ea typeface="Inter"/>
                <a:cs typeface="Inter"/>
                <a:sym typeface="Inter"/>
              </a:rPr>
              <a:t>Ritüel:</a:t>
            </a:r>
            <a:r>
              <a:rPr lang="en-US" sz="2153" spc="-86">
                <a:solidFill>
                  <a:srgbClr val="403E3E"/>
                </a:solidFill>
                <a:latin typeface="Inter"/>
                <a:ea typeface="Inter"/>
                <a:cs typeface="Inter"/>
                <a:sym typeface="Inter"/>
              </a:rPr>
              <a:t> Törenler genellikle bir veya daha fazla gün sürer ve dans, davul çalma, şarkı söyleme ve bayram havasında büyük bir sosyal toplanma içerir. Katılımcılar, ölen kişinin başarılarını ve topluma katkılarını onurlandırır.</a:t>
            </a:r>
          </a:p>
          <a:p>
            <a:pPr algn="l">
              <a:lnSpc>
                <a:spcPts val="3015"/>
              </a:lnSpc>
              <a:spcBef>
                <a:spcPct val="0"/>
              </a:spcBef>
            </a:pPr>
            <a:r>
              <a:rPr lang="en-US" sz="2153" spc="-86">
                <a:solidFill>
                  <a:srgbClr val="C8230F"/>
                </a:solidFill>
                <a:latin typeface="Inter"/>
                <a:ea typeface="Inter"/>
                <a:cs typeface="Inter"/>
                <a:sym typeface="Inter"/>
              </a:rPr>
              <a:t>Davulun Rolü: </a:t>
            </a:r>
            <a:r>
              <a:rPr lang="en-US" sz="2153" spc="-86">
                <a:solidFill>
                  <a:srgbClr val="403E3E"/>
                </a:solidFill>
                <a:latin typeface="Inter"/>
                <a:ea typeface="Inter"/>
                <a:cs typeface="Inter"/>
                <a:sym typeface="Inter"/>
              </a:rPr>
              <a:t>Davul ritimleri ve dans, yas tutanların duygusal yoğunluğunu dışa vurmalarına yardımcı olur ve ruhani bir geçişi sembolize eder. Danslar canlı, enerjik ve bazen neşelidir.</a:t>
            </a:r>
          </a:p>
          <a:p>
            <a:pPr algn="l">
              <a:lnSpc>
                <a:spcPts val="3015"/>
              </a:lnSpc>
              <a:spcBef>
                <a:spcPct val="0"/>
              </a:spcBef>
            </a:pPr>
            <a:r>
              <a:rPr lang="en-US" sz="2153" spc="-86">
                <a:solidFill>
                  <a:srgbClr val="403E3E"/>
                </a:solidFill>
                <a:latin typeface="Inter"/>
                <a:ea typeface="Inter"/>
                <a:cs typeface="Inter"/>
                <a:sym typeface="Inter"/>
              </a:rPr>
              <a: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28587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310" r="-1068" b="-24203"/>
            </a:stretch>
          </a:blipFill>
        </p:spPr>
      </p:sp>
      <p:sp>
        <p:nvSpPr>
          <p:cNvPr id="3" name="Freeform 3"/>
          <p:cNvSpPr/>
          <p:nvPr/>
        </p:nvSpPr>
        <p:spPr>
          <a:xfrm>
            <a:off x="1028700" y="3477592"/>
            <a:ext cx="4419992" cy="7355200"/>
          </a:xfrm>
          <a:custGeom>
            <a:avLst/>
            <a:gdLst/>
            <a:ahLst/>
            <a:cxnLst/>
            <a:rect l="l" t="t" r="r" b="b"/>
            <a:pathLst>
              <a:path w="4419992" h="7355200">
                <a:moveTo>
                  <a:pt x="0" y="0"/>
                </a:moveTo>
                <a:lnTo>
                  <a:pt x="4419992" y="0"/>
                </a:lnTo>
                <a:lnTo>
                  <a:pt x="4419992" y="7355200"/>
                </a:lnTo>
                <a:lnTo>
                  <a:pt x="0" y="7355200"/>
                </a:lnTo>
                <a:lnTo>
                  <a:pt x="0" y="0"/>
                </a:lnTo>
                <a:close/>
              </a:path>
            </a:pathLst>
          </a:custGeom>
          <a:blipFill>
            <a:blip r:embed="rId3"/>
            <a:stretch>
              <a:fillRect l="-21010" t="-3667" b="-3667"/>
            </a:stretch>
          </a:blipFill>
        </p:spPr>
      </p:sp>
      <p:sp>
        <p:nvSpPr>
          <p:cNvPr id="4" name="Freeform 4"/>
          <p:cNvSpPr/>
          <p:nvPr/>
        </p:nvSpPr>
        <p:spPr>
          <a:xfrm>
            <a:off x="6593413" y="3477592"/>
            <a:ext cx="4523940" cy="7355200"/>
          </a:xfrm>
          <a:custGeom>
            <a:avLst/>
            <a:gdLst/>
            <a:ahLst/>
            <a:cxnLst/>
            <a:rect l="l" t="t" r="r" b="b"/>
            <a:pathLst>
              <a:path w="4523940" h="7355200">
                <a:moveTo>
                  <a:pt x="0" y="0"/>
                </a:moveTo>
                <a:lnTo>
                  <a:pt x="4523940" y="0"/>
                </a:lnTo>
                <a:lnTo>
                  <a:pt x="4523940" y="7355200"/>
                </a:lnTo>
                <a:lnTo>
                  <a:pt x="0" y="7355200"/>
                </a:lnTo>
                <a:lnTo>
                  <a:pt x="0" y="0"/>
                </a:lnTo>
                <a:close/>
              </a:path>
            </a:pathLst>
          </a:custGeom>
          <a:blipFill>
            <a:blip r:embed="rId4"/>
            <a:stretch>
              <a:fillRect l="-6768" r="-1553"/>
            </a:stretch>
          </a:blipFill>
        </p:spPr>
      </p:sp>
      <p:sp>
        <p:nvSpPr>
          <p:cNvPr id="5" name="Freeform 5"/>
          <p:cNvSpPr/>
          <p:nvPr/>
        </p:nvSpPr>
        <p:spPr>
          <a:xfrm>
            <a:off x="12260353" y="3539513"/>
            <a:ext cx="4330231" cy="7293279"/>
          </a:xfrm>
          <a:custGeom>
            <a:avLst/>
            <a:gdLst/>
            <a:ahLst/>
            <a:cxnLst/>
            <a:rect l="l" t="t" r="r" b="b"/>
            <a:pathLst>
              <a:path w="4330231" h="7293279">
                <a:moveTo>
                  <a:pt x="0" y="0"/>
                </a:moveTo>
                <a:lnTo>
                  <a:pt x="4330232" y="0"/>
                </a:lnTo>
                <a:lnTo>
                  <a:pt x="4330232" y="7293279"/>
                </a:lnTo>
                <a:lnTo>
                  <a:pt x="0" y="7293279"/>
                </a:lnTo>
                <a:lnTo>
                  <a:pt x="0" y="0"/>
                </a:lnTo>
                <a:close/>
              </a:path>
            </a:pathLst>
          </a:custGeom>
          <a:blipFill>
            <a:blip r:embed="rId5"/>
            <a:stretch>
              <a:fillRect l="-2253" r="-7013"/>
            </a:stretch>
          </a:blipFill>
        </p:spPr>
      </p:sp>
      <p:sp>
        <p:nvSpPr>
          <p:cNvPr id="6" name="TextBox 6"/>
          <p:cNvSpPr txBox="1"/>
          <p:nvPr/>
        </p:nvSpPr>
        <p:spPr>
          <a:xfrm>
            <a:off x="5215610" y="2267105"/>
            <a:ext cx="8215682" cy="437840"/>
          </a:xfrm>
          <a:prstGeom prst="rect">
            <a:avLst/>
          </a:prstGeom>
        </p:spPr>
        <p:txBody>
          <a:bodyPr lIns="0" tIns="0" rIns="0" bIns="0" rtlCol="0" anchor="t">
            <a:spAutoFit/>
          </a:bodyPr>
          <a:lstStyle/>
          <a:p>
            <a:pPr algn="l">
              <a:lnSpc>
                <a:spcPts val="2581"/>
              </a:lnSpc>
            </a:pPr>
            <a:r>
              <a:rPr lang="en-US" sz="5163" spc="325">
                <a:solidFill>
                  <a:srgbClr val="000000"/>
                </a:solidFill>
                <a:latin typeface="Inter"/>
                <a:ea typeface="Inter"/>
                <a:cs typeface="Inter"/>
                <a:sym typeface="Inter"/>
              </a:rPr>
              <a:t>GANA ADİNKRA SANATI</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FEEEC"/>
        </a:solidFill>
        <a:effectLst/>
      </p:bgPr>
    </p:bg>
    <p:spTree>
      <p:nvGrpSpPr>
        <p:cNvPr id="1" name=""/>
        <p:cNvGrpSpPr/>
        <p:nvPr/>
      </p:nvGrpSpPr>
      <p:grpSpPr>
        <a:xfrm>
          <a:off x="0" y="0"/>
          <a:ext cx="0" cy="0"/>
          <a:chOff x="0" y="0"/>
          <a:chExt cx="0" cy="0"/>
        </a:xfrm>
      </p:grpSpPr>
      <p:sp>
        <p:nvSpPr>
          <p:cNvPr id="2" name="Freeform 2"/>
          <p:cNvSpPr/>
          <p:nvPr/>
        </p:nvSpPr>
        <p:spPr>
          <a:xfrm>
            <a:off x="822438" y="6391861"/>
            <a:ext cx="6914810" cy="4600653"/>
          </a:xfrm>
          <a:custGeom>
            <a:avLst/>
            <a:gdLst/>
            <a:ahLst/>
            <a:cxnLst/>
            <a:rect l="l" t="t" r="r" b="b"/>
            <a:pathLst>
              <a:path w="6914810" h="4600653">
                <a:moveTo>
                  <a:pt x="0" y="0"/>
                </a:moveTo>
                <a:lnTo>
                  <a:pt x="6914810" y="0"/>
                </a:lnTo>
                <a:lnTo>
                  <a:pt x="6914810" y="4600653"/>
                </a:lnTo>
                <a:lnTo>
                  <a:pt x="0" y="4600653"/>
                </a:lnTo>
                <a:lnTo>
                  <a:pt x="0" y="0"/>
                </a:lnTo>
                <a:close/>
              </a:path>
            </a:pathLst>
          </a:custGeom>
          <a:blipFill>
            <a:blip r:embed="rId2"/>
            <a:stretch>
              <a:fillRect/>
            </a:stretch>
          </a:blipFill>
        </p:spPr>
      </p:sp>
      <p:sp>
        <p:nvSpPr>
          <p:cNvPr id="3" name="Freeform 3"/>
          <p:cNvSpPr/>
          <p:nvPr/>
        </p:nvSpPr>
        <p:spPr>
          <a:xfrm>
            <a:off x="11089706" y="1471988"/>
            <a:ext cx="3827701" cy="4683425"/>
          </a:xfrm>
          <a:custGeom>
            <a:avLst/>
            <a:gdLst/>
            <a:ahLst/>
            <a:cxnLst/>
            <a:rect l="l" t="t" r="r" b="b"/>
            <a:pathLst>
              <a:path w="3827701" h="4683425">
                <a:moveTo>
                  <a:pt x="0" y="0"/>
                </a:moveTo>
                <a:lnTo>
                  <a:pt x="3827702" y="0"/>
                </a:lnTo>
                <a:lnTo>
                  <a:pt x="3827702" y="4683425"/>
                </a:lnTo>
                <a:lnTo>
                  <a:pt x="0" y="4683425"/>
                </a:lnTo>
                <a:lnTo>
                  <a:pt x="0" y="0"/>
                </a:lnTo>
                <a:close/>
              </a:path>
            </a:pathLst>
          </a:custGeom>
          <a:blipFill>
            <a:blip r:embed="rId3"/>
            <a:stretch>
              <a:fillRect t="-605" b="-605"/>
            </a:stretch>
          </a:blipFill>
        </p:spPr>
      </p:sp>
      <p:sp>
        <p:nvSpPr>
          <p:cNvPr id="4" name="TextBox 4"/>
          <p:cNvSpPr txBox="1"/>
          <p:nvPr/>
        </p:nvSpPr>
        <p:spPr>
          <a:xfrm>
            <a:off x="11089706" y="6476672"/>
            <a:ext cx="4397790" cy="4392930"/>
          </a:xfrm>
          <a:prstGeom prst="rect">
            <a:avLst/>
          </a:prstGeom>
        </p:spPr>
        <p:txBody>
          <a:bodyPr lIns="0" tIns="0" rIns="0" bIns="0" rtlCol="0" anchor="t">
            <a:spAutoFit/>
          </a:bodyPr>
          <a:lstStyle/>
          <a:p>
            <a:pPr algn="just">
              <a:lnSpc>
                <a:spcPts val="2520"/>
              </a:lnSpc>
            </a:pPr>
            <a:r>
              <a:rPr lang="en-US" sz="1800" spc="-72">
                <a:solidFill>
                  <a:srgbClr val="C8230F"/>
                </a:solidFill>
                <a:latin typeface="Inter"/>
                <a:ea typeface="Inter"/>
                <a:cs typeface="Inter"/>
                <a:sym typeface="Inter"/>
              </a:rPr>
              <a:t>Cenaze Kıyafetleri ve Renkler</a:t>
            </a:r>
          </a:p>
          <a:p>
            <a:pPr algn="just">
              <a:lnSpc>
                <a:spcPts val="2520"/>
              </a:lnSpc>
            </a:pPr>
            <a:r>
              <a:rPr lang="en-US" sz="1800" spc="-72">
                <a:solidFill>
                  <a:srgbClr val="000000"/>
                </a:solidFill>
                <a:latin typeface="Inter"/>
                <a:ea typeface="Inter"/>
                <a:cs typeface="Inter"/>
                <a:sym typeface="Inter"/>
              </a:rPr>
              <a:t>Yas tutmak için Batı'daki gibi siyah giymek yerine, Ganalılar genellikle kırmızı, kahverengi, siyah ve beyaz renklerin belirli kombinasyonlarını kullanırlar:</a:t>
            </a:r>
          </a:p>
          <a:p>
            <a:pPr algn="just">
              <a:lnSpc>
                <a:spcPts val="2520"/>
              </a:lnSpc>
            </a:pPr>
            <a:r>
              <a:rPr lang="en-US" sz="1800" spc="-72">
                <a:solidFill>
                  <a:srgbClr val="C8230F"/>
                </a:solidFill>
                <a:latin typeface="Inter"/>
                <a:ea typeface="Inter"/>
                <a:cs typeface="Inter"/>
                <a:sym typeface="Inter"/>
              </a:rPr>
              <a:t>Kırmızı ve Siyah/Kahverengi: </a:t>
            </a:r>
            <a:r>
              <a:rPr lang="en-US" sz="1800" spc="-72">
                <a:solidFill>
                  <a:srgbClr val="000000"/>
                </a:solidFill>
                <a:latin typeface="Inter"/>
                <a:ea typeface="Inter"/>
                <a:cs typeface="Inter"/>
                <a:sym typeface="Inter"/>
              </a:rPr>
              <a:t>Genellikle ana yas renkleridir ve derin kederi ifade eder.</a:t>
            </a:r>
          </a:p>
          <a:p>
            <a:pPr algn="just">
              <a:lnSpc>
                <a:spcPts val="2520"/>
              </a:lnSpc>
            </a:pPr>
            <a:r>
              <a:rPr lang="en-US" sz="1800" spc="-72">
                <a:solidFill>
                  <a:srgbClr val="C8230F"/>
                </a:solidFill>
                <a:latin typeface="Inter"/>
                <a:ea typeface="Inter"/>
                <a:cs typeface="Inter"/>
                <a:sym typeface="Inter"/>
              </a:rPr>
              <a:t>Beyaz: </a:t>
            </a:r>
            <a:r>
              <a:rPr lang="en-US" sz="1800" spc="-72">
                <a:solidFill>
                  <a:srgbClr val="000000"/>
                </a:solidFill>
                <a:latin typeface="Inter"/>
                <a:ea typeface="Inter"/>
                <a:cs typeface="Inter"/>
                <a:sym typeface="Inter"/>
              </a:rPr>
              <a:t>Bazen, özellikle bir yaşlı ve başarılı kişinin vefatından sonra, zaferi ve kutlamayı temsil eden beyaz giysiler de kullanılır.</a:t>
            </a:r>
          </a:p>
          <a:p>
            <a:pPr algn="just">
              <a:lnSpc>
                <a:spcPts val="2520"/>
              </a:lnSpc>
            </a:pPr>
            <a:r>
              <a:rPr lang="en-US" sz="1800" spc="-72">
                <a:solidFill>
                  <a:srgbClr val="000000"/>
                </a:solidFill>
                <a:latin typeface="Inter"/>
                <a:ea typeface="Inter"/>
                <a:cs typeface="Inter"/>
                <a:sym typeface="Inter"/>
              </a:rPr>
              <a:t>Bu detaylar, Gana kültürünün, ölüm karşısında bile yaşamın ve başarının değerini nasıl kutladığını ve sembolize ettiğini daha iyi açıklamaktadır.</a:t>
            </a:r>
          </a:p>
        </p:txBody>
      </p:sp>
      <p:sp>
        <p:nvSpPr>
          <p:cNvPr id="5" name="TextBox 5"/>
          <p:cNvSpPr txBox="1"/>
          <p:nvPr/>
        </p:nvSpPr>
        <p:spPr>
          <a:xfrm>
            <a:off x="822438" y="1634237"/>
            <a:ext cx="7073921" cy="4330351"/>
          </a:xfrm>
          <a:prstGeom prst="rect">
            <a:avLst/>
          </a:prstGeom>
        </p:spPr>
        <p:txBody>
          <a:bodyPr lIns="0" tIns="0" rIns="0" bIns="0" rtlCol="0" anchor="t">
            <a:spAutoFit/>
          </a:bodyPr>
          <a:lstStyle/>
          <a:p>
            <a:pPr algn="l">
              <a:lnSpc>
                <a:spcPts val="2488"/>
              </a:lnSpc>
              <a:spcBef>
                <a:spcPct val="0"/>
              </a:spcBef>
            </a:pPr>
            <a:r>
              <a:rPr lang="en-US" sz="1777">
                <a:solidFill>
                  <a:srgbClr val="C8230F"/>
                </a:solidFill>
                <a:latin typeface="Canva Sans"/>
                <a:ea typeface="Canva Sans"/>
                <a:cs typeface="Canva Sans"/>
                <a:sym typeface="Canva Sans"/>
              </a:rPr>
              <a:t>Tabut Sanatı:</a:t>
            </a:r>
            <a:r>
              <a:rPr lang="en-US" sz="1777">
                <a:solidFill>
                  <a:srgbClr val="000000"/>
                </a:solidFill>
                <a:latin typeface="Canva Sans"/>
                <a:ea typeface="Canva Sans"/>
                <a:cs typeface="Canva Sans"/>
                <a:sym typeface="Canva Sans"/>
              </a:rPr>
              <a:t> Fantazi Tabutlar </a:t>
            </a:r>
          </a:p>
          <a:p>
            <a:pPr algn="l">
              <a:lnSpc>
                <a:spcPts val="2488"/>
              </a:lnSpc>
              <a:spcBef>
                <a:spcPct val="0"/>
              </a:spcBef>
            </a:pPr>
            <a:r>
              <a:rPr lang="en-US" sz="1777">
                <a:solidFill>
                  <a:srgbClr val="000000"/>
                </a:solidFill>
                <a:latin typeface="Canva Sans"/>
                <a:ea typeface="Canva Sans"/>
                <a:cs typeface="Canva Sans"/>
                <a:sym typeface="Canva Sans"/>
              </a:rPr>
              <a:t>Gana cenaze kültürünün en ünlü sanatsal ifadesi, Ga halkına (Akra bölgesinden) ait olan Fantazi Tabutlar (Abebuu Adekai) geleneğidir.</a:t>
            </a:r>
          </a:p>
          <a:p>
            <a:pPr algn="l">
              <a:lnSpc>
                <a:spcPts val="2488"/>
              </a:lnSpc>
              <a:spcBef>
                <a:spcPct val="0"/>
              </a:spcBef>
            </a:pPr>
            <a:r>
              <a:rPr lang="en-US" sz="1777">
                <a:solidFill>
                  <a:srgbClr val="C8230F"/>
                </a:solidFill>
                <a:latin typeface="Canva Sans"/>
                <a:ea typeface="Canva Sans"/>
                <a:cs typeface="Canva Sans"/>
                <a:sym typeface="Canva Sans"/>
              </a:rPr>
              <a:t>Anlamı</a:t>
            </a:r>
            <a:r>
              <a:rPr lang="en-US" sz="1777">
                <a:solidFill>
                  <a:srgbClr val="000000"/>
                </a:solidFill>
                <a:latin typeface="Canva Sans"/>
                <a:ea typeface="Canva Sans"/>
                <a:cs typeface="Canva Sans"/>
                <a:sym typeface="Canva Sans"/>
              </a:rPr>
              <a:t>: Bu tabutlar, ölen kişinin mesleğini, hobisini, sosyal statüsünü veya hayattaki en büyük arzusunu sembolize eden heykeller şeklinde yapılır.</a:t>
            </a:r>
          </a:p>
          <a:p>
            <a:pPr algn="l">
              <a:lnSpc>
                <a:spcPts val="2488"/>
              </a:lnSpc>
              <a:spcBef>
                <a:spcPct val="0"/>
              </a:spcBef>
            </a:pPr>
            <a:r>
              <a:rPr lang="en-US" sz="1777">
                <a:solidFill>
                  <a:srgbClr val="000000"/>
                </a:solidFill>
                <a:latin typeface="Canva Sans"/>
                <a:ea typeface="Canva Sans"/>
                <a:cs typeface="Canva Sans"/>
                <a:sym typeface="Canva Sans"/>
              </a:rPr>
              <a:t>Örnekler: Bir balıkçı için balık veya tekne şeklinde tabut, bir çiftçi için kakao meyvesi veya soğan şeklinde tabut, lüks seven biri için Mercedes-Benz arabası şeklinde tabut yapılabilir.</a:t>
            </a:r>
          </a:p>
          <a:p>
            <a:pPr algn="l">
              <a:lnSpc>
                <a:spcPts val="2488"/>
              </a:lnSpc>
              <a:spcBef>
                <a:spcPct val="0"/>
              </a:spcBef>
            </a:pPr>
            <a:r>
              <a:rPr lang="en-US" sz="1777">
                <a:solidFill>
                  <a:srgbClr val="C8230F"/>
                </a:solidFill>
                <a:latin typeface="Canva Sans"/>
                <a:ea typeface="Canva Sans"/>
                <a:cs typeface="Canva Sans"/>
                <a:sym typeface="Canva Sans"/>
              </a:rPr>
              <a:t>Felsefesi:</a:t>
            </a:r>
            <a:r>
              <a:rPr lang="en-US" sz="1777">
                <a:solidFill>
                  <a:srgbClr val="000000"/>
                </a:solidFill>
                <a:latin typeface="Canva Sans"/>
                <a:ea typeface="Canva Sans"/>
                <a:cs typeface="Canva Sans"/>
                <a:sym typeface="Canva Sans"/>
              </a:rPr>
              <a:t> Bu geleneğe göre, ölen kişi bu sembolik form aracılığıyla ruhani âlemde de kimliğini korur ve geçişini sürdürür. Bu, Ganalıların ölüm sonrası yaşam inancına verdikleri önemi gösteren benzersiz bir görsel sanat biçimidir.</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FEEEC"/>
        </a:solidFill>
        <a:effectLst/>
      </p:bgPr>
    </p:bg>
    <p:spTree>
      <p:nvGrpSpPr>
        <p:cNvPr id="1" name=""/>
        <p:cNvGrpSpPr/>
        <p:nvPr/>
      </p:nvGrpSpPr>
      <p:grpSpPr>
        <a:xfrm>
          <a:off x="0" y="0"/>
          <a:ext cx="0" cy="0"/>
          <a:chOff x="0" y="0"/>
          <a:chExt cx="0" cy="0"/>
        </a:xfrm>
      </p:grpSpPr>
      <p:sp>
        <p:nvSpPr>
          <p:cNvPr id="2" name="Freeform 2"/>
          <p:cNvSpPr/>
          <p:nvPr/>
        </p:nvSpPr>
        <p:spPr>
          <a:xfrm>
            <a:off x="5494452" y="1401466"/>
            <a:ext cx="6360304" cy="10055817"/>
          </a:xfrm>
          <a:custGeom>
            <a:avLst/>
            <a:gdLst/>
            <a:ahLst/>
            <a:cxnLst/>
            <a:rect l="l" t="t" r="r" b="b"/>
            <a:pathLst>
              <a:path w="6360304" h="10055817">
                <a:moveTo>
                  <a:pt x="0" y="0"/>
                </a:moveTo>
                <a:lnTo>
                  <a:pt x="6360305" y="0"/>
                </a:lnTo>
                <a:lnTo>
                  <a:pt x="6360305" y="10055818"/>
                </a:lnTo>
                <a:lnTo>
                  <a:pt x="0" y="10055818"/>
                </a:lnTo>
                <a:lnTo>
                  <a:pt x="0" y="0"/>
                </a:lnTo>
                <a:close/>
              </a:path>
            </a:pathLst>
          </a:custGeom>
          <a:blipFill>
            <a:blip r:embed="rId2"/>
            <a:stretch>
              <a:fillRect/>
            </a:stretch>
          </a:blipFill>
        </p:spPr>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FEEEC"/>
        </a:solidFill>
        <a:effectLst/>
      </p:bgPr>
    </p:bg>
    <p:spTree>
      <p:nvGrpSpPr>
        <p:cNvPr id="1" name=""/>
        <p:cNvGrpSpPr/>
        <p:nvPr/>
      </p:nvGrpSpPr>
      <p:grpSpPr>
        <a:xfrm>
          <a:off x="0" y="0"/>
          <a:ext cx="0" cy="0"/>
          <a:chOff x="0" y="0"/>
          <a:chExt cx="0" cy="0"/>
        </a:xfrm>
      </p:grpSpPr>
      <p:sp>
        <p:nvSpPr>
          <p:cNvPr id="2" name="Freeform 2"/>
          <p:cNvSpPr/>
          <p:nvPr/>
        </p:nvSpPr>
        <p:spPr>
          <a:xfrm>
            <a:off x="5583133" y="1831912"/>
            <a:ext cx="6136807" cy="9740963"/>
          </a:xfrm>
          <a:custGeom>
            <a:avLst/>
            <a:gdLst/>
            <a:ahLst/>
            <a:cxnLst/>
            <a:rect l="l" t="t" r="r" b="b"/>
            <a:pathLst>
              <a:path w="6136807" h="9740963">
                <a:moveTo>
                  <a:pt x="0" y="0"/>
                </a:moveTo>
                <a:lnTo>
                  <a:pt x="6136807" y="0"/>
                </a:lnTo>
                <a:lnTo>
                  <a:pt x="6136807" y="9740963"/>
                </a:lnTo>
                <a:lnTo>
                  <a:pt x="0" y="9740963"/>
                </a:lnTo>
                <a:lnTo>
                  <a:pt x="0" y="0"/>
                </a:lnTo>
                <a:close/>
              </a:path>
            </a:pathLst>
          </a:custGeom>
          <a:blipFill>
            <a:blip r:embed="rId2"/>
            <a:stretch>
              <a:fillRect/>
            </a:stretch>
          </a:blipFill>
        </p:spPr>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FEEEC"/>
        </a:solidFill>
        <a:effectLst/>
      </p:bgPr>
    </p:bg>
    <p:spTree>
      <p:nvGrpSpPr>
        <p:cNvPr id="1" name=""/>
        <p:cNvGrpSpPr/>
        <p:nvPr/>
      </p:nvGrpSpPr>
      <p:grpSpPr>
        <a:xfrm>
          <a:off x="0" y="0"/>
          <a:ext cx="0" cy="0"/>
          <a:chOff x="0" y="0"/>
          <a:chExt cx="0" cy="0"/>
        </a:xfrm>
      </p:grpSpPr>
      <p:sp>
        <p:nvSpPr>
          <p:cNvPr id="2" name="Freeform 2"/>
          <p:cNvSpPr/>
          <p:nvPr/>
        </p:nvSpPr>
        <p:spPr>
          <a:xfrm>
            <a:off x="0" y="1035082"/>
            <a:ext cx="18794038" cy="11566493"/>
          </a:xfrm>
          <a:custGeom>
            <a:avLst/>
            <a:gdLst/>
            <a:ahLst/>
            <a:cxnLst/>
            <a:rect l="l" t="t" r="r" b="b"/>
            <a:pathLst>
              <a:path w="18794038" h="11566493">
                <a:moveTo>
                  <a:pt x="0" y="0"/>
                </a:moveTo>
                <a:lnTo>
                  <a:pt x="18794038" y="0"/>
                </a:lnTo>
                <a:lnTo>
                  <a:pt x="18794038" y="11566493"/>
                </a:lnTo>
                <a:lnTo>
                  <a:pt x="0" y="11566493"/>
                </a:lnTo>
                <a:lnTo>
                  <a:pt x="0" y="0"/>
                </a:lnTo>
                <a:close/>
              </a:path>
            </a:pathLst>
          </a:custGeom>
          <a:blipFill>
            <a:blip r:embed="rId2">
              <a:alphaModFix amt="50000"/>
            </a:blip>
            <a:stretch>
              <a:fillRect l="-868" r="-868" b="-9517"/>
            </a:stretch>
          </a:blipFill>
        </p:spPr>
      </p:sp>
      <p:grpSp>
        <p:nvGrpSpPr>
          <p:cNvPr id="3" name="Group 3"/>
          <p:cNvGrpSpPr/>
          <p:nvPr/>
        </p:nvGrpSpPr>
        <p:grpSpPr>
          <a:xfrm>
            <a:off x="-341563" y="4282791"/>
            <a:ext cx="18971127" cy="1879031"/>
            <a:chOff x="0" y="0"/>
            <a:chExt cx="4996511" cy="494889"/>
          </a:xfrm>
        </p:grpSpPr>
        <p:sp>
          <p:nvSpPr>
            <p:cNvPr id="4" name="Freeform 4"/>
            <p:cNvSpPr/>
            <p:nvPr/>
          </p:nvSpPr>
          <p:spPr>
            <a:xfrm>
              <a:off x="0" y="0"/>
              <a:ext cx="4996511" cy="494889"/>
            </a:xfrm>
            <a:custGeom>
              <a:avLst/>
              <a:gdLst/>
              <a:ahLst/>
              <a:cxnLst/>
              <a:rect l="l" t="t" r="r" b="b"/>
              <a:pathLst>
                <a:path w="4996511" h="494889">
                  <a:moveTo>
                    <a:pt x="0" y="0"/>
                  </a:moveTo>
                  <a:lnTo>
                    <a:pt x="4996511" y="0"/>
                  </a:lnTo>
                  <a:lnTo>
                    <a:pt x="4996511" y="494889"/>
                  </a:lnTo>
                  <a:lnTo>
                    <a:pt x="0" y="494889"/>
                  </a:lnTo>
                  <a:close/>
                </a:path>
              </a:pathLst>
            </a:custGeom>
            <a:solidFill>
              <a:srgbClr val="FFFFFF">
                <a:alpha val="80784"/>
              </a:srgbClr>
            </a:solidFill>
          </p:spPr>
        </p:sp>
        <p:sp>
          <p:nvSpPr>
            <p:cNvPr id="5" name="TextBox 5"/>
            <p:cNvSpPr txBox="1"/>
            <p:nvPr/>
          </p:nvSpPr>
          <p:spPr>
            <a:xfrm>
              <a:off x="0" y="-219075"/>
              <a:ext cx="4996511" cy="713964"/>
            </a:xfrm>
            <a:prstGeom prst="rect">
              <a:avLst/>
            </a:prstGeom>
          </p:spPr>
          <p:txBody>
            <a:bodyPr lIns="63500" tIns="63500" rIns="63500" bIns="63500" rtlCol="0" anchor="ctr"/>
            <a:lstStyle/>
            <a:p>
              <a:pPr algn="ctr">
                <a:lnSpc>
                  <a:spcPts val="7727"/>
                </a:lnSpc>
              </a:pPr>
              <a:r>
                <a:rPr lang="en-US" sz="4599" b="1" spc="869">
                  <a:solidFill>
                    <a:srgbClr val="000000">
                      <a:alpha val="80784"/>
                    </a:srgbClr>
                  </a:solidFill>
                  <a:latin typeface="Inter Bold"/>
                  <a:ea typeface="Inter Bold"/>
                  <a:cs typeface="Inter Bold"/>
                  <a:sym typeface="Inter Bold"/>
                </a:rPr>
                <a:t>ADİNKRA SANATI</a:t>
              </a: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FEEEC"/>
        </a:solidFill>
        <a:effectLst/>
      </p:bgPr>
    </p:bg>
    <p:spTree>
      <p:nvGrpSpPr>
        <p:cNvPr id="1" name=""/>
        <p:cNvGrpSpPr/>
        <p:nvPr/>
      </p:nvGrpSpPr>
      <p:grpSpPr>
        <a:xfrm>
          <a:off x="0" y="0"/>
          <a:ext cx="0" cy="0"/>
          <a:chOff x="0" y="0"/>
          <a:chExt cx="0" cy="0"/>
        </a:xfrm>
      </p:grpSpPr>
      <p:sp>
        <p:nvSpPr>
          <p:cNvPr id="2" name="Freeform 2"/>
          <p:cNvSpPr/>
          <p:nvPr/>
        </p:nvSpPr>
        <p:spPr>
          <a:xfrm>
            <a:off x="-1162063" y="-1444531"/>
            <a:ext cx="19450063" cy="13843107"/>
          </a:xfrm>
          <a:custGeom>
            <a:avLst/>
            <a:gdLst/>
            <a:ahLst/>
            <a:cxnLst/>
            <a:rect l="l" t="t" r="r" b="b"/>
            <a:pathLst>
              <a:path w="19450063" h="13843107">
                <a:moveTo>
                  <a:pt x="0" y="0"/>
                </a:moveTo>
                <a:lnTo>
                  <a:pt x="19450063" y="0"/>
                </a:lnTo>
                <a:lnTo>
                  <a:pt x="19450063" y="13843107"/>
                </a:lnTo>
                <a:lnTo>
                  <a:pt x="0" y="13843107"/>
                </a:lnTo>
                <a:lnTo>
                  <a:pt x="0" y="0"/>
                </a:lnTo>
                <a:close/>
              </a:path>
            </a:pathLst>
          </a:custGeom>
          <a:blipFill>
            <a:blip r:embed="rId2">
              <a:alphaModFix amt="16000"/>
            </a:blip>
            <a:stretch>
              <a:fillRect t="-37677" b="-37677"/>
            </a:stretch>
          </a:blipFill>
        </p:spPr>
      </p:sp>
      <p:sp>
        <p:nvSpPr>
          <p:cNvPr id="3" name="TextBox 3"/>
          <p:cNvSpPr txBox="1"/>
          <p:nvPr/>
        </p:nvSpPr>
        <p:spPr>
          <a:xfrm>
            <a:off x="9562788" y="6964522"/>
            <a:ext cx="7536086" cy="3075457"/>
          </a:xfrm>
          <a:prstGeom prst="rect">
            <a:avLst/>
          </a:prstGeom>
        </p:spPr>
        <p:txBody>
          <a:bodyPr lIns="0" tIns="0" rIns="0" bIns="0" rtlCol="0" anchor="t">
            <a:spAutoFit/>
          </a:bodyPr>
          <a:lstStyle/>
          <a:p>
            <a:pPr algn="l">
              <a:lnSpc>
                <a:spcPts val="4120"/>
              </a:lnSpc>
              <a:spcBef>
                <a:spcPct val="0"/>
              </a:spcBef>
            </a:pPr>
            <a:r>
              <a:rPr lang="en-US" sz="2943" spc="-117">
                <a:solidFill>
                  <a:srgbClr val="000000"/>
                </a:solidFill>
                <a:latin typeface="Inter"/>
                <a:ea typeface="Inter"/>
                <a:cs typeface="Inter"/>
                <a:sym typeface="Inter"/>
              </a:rPr>
              <a:t>Adinkra, sadece bir dekorasyon değil, nesiller boyu aktarılan ahlaki kuralları, bilgelikleri ve tarihi olayları taşıyan bir görsel kayıttır. Her bir sembol, uzun bir atasözünü veya felsefi bir kavramın (örneğin azim, bilgelik, Tanrı'nın gücü)ifadesidir.</a:t>
            </a:r>
          </a:p>
        </p:txBody>
      </p:sp>
      <p:sp>
        <p:nvSpPr>
          <p:cNvPr id="4" name="TextBox 4"/>
          <p:cNvSpPr txBox="1"/>
          <p:nvPr/>
        </p:nvSpPr>
        <p:spPr>
          <a:xfrm>
            <a:off x="1028700" y="2230195"/>
            <a:ext cx="6115080" cy="4199180"/>
          </a:xfrm>
          <a:prstGeom prst="rect">
            <a:avLst/>
          </a:prstGeom>
        </p:spPr>
        <p:txBody>
          <a:bodyPr lIns="0" tIns="0" rIns="0" bIns="0" rtlCol="0" anchor="t">
            <a:spAutoFit/>
          </a:bodyPr>
          <a:lstStyle/>
          <a:p>
            <a:pPr algn="l">
              <a:lnSpc>
                <a:spcPts val="4218"/>
              </a:lnSpc>
              <a:spcBef>
                <a:spcPct val="0"/>
              </a:spcBef>
            </a:pPr>
            <a:r>
              <a:rPr lang="en-US" sz="3012" spc="-120">
                <a:solidFill>
                  <a:srgbClr val="000000"/>
                </a:solidFill>
                <a:latin typeface="Inter"/>
                <a:ea typeface="Inter"/>
                <a:cs typeface="Inter"/>
                <a:sym typeface="Inter"/>
              </a:rPr>
              <a:t>Adinkra, Batı Afrika'daki Akan halkının (özellikle Ashanti ve Fante grupları) kullandığı, felsefi kavramları, atasözlerini ve ahlaki ilkeleri temsil eden piktografik bir semboller sistemidir. Bu semboller, geleneksel olarak kumaşlar üzerine damgalama tekniğiyle basılır.</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FEEEC"/>
        </a:solidFill>
        <a:effectLst/>
      </p:bgPr>
    </p:bg>
    <p:spTree>
      <p:nvGrpSpPr>
        <p:cNvPr id="1" name=""/>
        <p:cNvGrpSpPr/>
        <p:nvPr/>
      </p:nvGrpSpPr>
      <p:grpSpPr>
        <a:xfrm>
          <a:off x="0" y="0"/>
          <a:ext cx="0" cy="0"/>
          <a:chOff x="0" y="0"/>
          <a:chExt cx="0" cy="0"/>
        </a:xfrm>
      </p:grpSpPr>
      <p:sp>
        <p:nvSpPr>
          <p:cNvPr id="2" name="Freeform 2"/>
          <p:cNvSpPr/>
          <p:nvPr/>
        </p:nvSpPr>
        <p:spPr>
          <a:xfrm>
            <a:off x="481278" y="2497884"/>
            <a:ext cx="2154005" cy="2154005"/>
          </a:xfrm>
          <a:custGeom>
            <a:avLst/>
            <a:gdLst/>
            <a:ahLst/>
            <a:cxnLst/>
            <a:rect l="l" t="t" r="r" b="b"/>
            <a:pathLst>
              <a:path w="2154005" h="2154005">
                <a:moveTo>
                  <a:pt x="0" y="0"/>
                </a:moveTo>
                <a:lnTo>
                  <a:pt x="2154005" y="0"/>
                </a:lnTo>
                <a:lnTo>
                  <a:pt x="2154005" y="2154004"/>
                </a:lnTo>
                <a:lnTo>
                  <a:pt x="0" y="2154004"/>
                </a:lnTo>
                <a:lnTo>
                  <a:pt x="0" y="0"/>
                </a:lnTo>
                <a:close/>
              </a:path>
            </a:pathLst>
          </a:custGeom>
          <a:blipFill>
            <a:blip r:embed="rId2"/>
            <a:stretch>
              <a:fillRect/>
            </a:stretch>
          </a:blipFill>
        </p:spPr>
      </p:sp>
      <p:sp>
        <p:nvSpPr>
          <p:cNvPr id="3" name="Freeform 3"/>
          <p:cNvSpPr/>
          <p:nvPr/>
        </p:nvSpPr>
        <p:spPr>
          <a:xfrm>
            <a:off x="504196" y="5191946"/>
            <a:ext cx="2131087" cy="2108169"/>
          </a:xfrm>
          <a:custGeom>
            <a:avLst/>
            <a:gdLst/>
            <a:ahLst/>
            <a:cxnLst/>
            <a:rect l="l" t="t" r="r" b="b"/>
            <a:pathLst>
              <a:path w="2131087" h="2108169">
                <a:moveTo>
                  <a:pt x="0" y="0"/>
                </a:moveTo>
                <a:lnTo>
                  <a:pt x="2131087" y="0"/>
                </a:lnTo>
                <a:lnTo>
                  <a:pt x="2131087" y="2108169"/>
                </a:lnTo>
                <a:lnTo>
                  <a:pt x="0" y="2108169"/>
                </a:lnTo>
                <a:lnTo>
                  <a:pt x="0" y="0"/>
                </a:lnTo>
                <a:close/>
              </a:path>
            </a:pathLst>
          </a:custGeom>
          <a:blipFill>
            <a:blip r:embed="rId3"/>
            <a:stretch>
              <a:fillRect b="-1087"/>
            </a:stretch>
          </a:blipFill>
        </p:spPr>
      </p:sp>
      <p:sp>
        <p:nvSpPr>
          <p:cNvPr id="4" name="Freeform 4"/>
          <p:cNvSpPr/>
          <p:nvPr/>
        </p:nvSpPr>
        <p:spPr>
          <a:xfrm>
            <a:off x="504196" y="8171144"/>
            <a:ext cx="2131087" cy="2173709"/>
          </a:xfrm>
          <a:custGeom>
            <a:avLst/>
            <a:gdLst/>
            <a:ahLst/>
            <a:cxnLst/>
            <a:rect l="l" t="t" r="r" b="b"/>
            <a:pathLst>
              <a:path w="2131087" h="2173709">
                <a:moveTo>
                  <a:pt x="0" y="0"/>
                </a:moveTo>
                <a:lnTo>
                  <a:pt x="2131087" y="0"/>
                </a:lnTo>
                <a:lnTo>
                  <a:pt x="2131087" y="2173708"/>
                </a:lnTo>
                <a:lnTo>
                  <a:pt x="0" y="2173708"/>
                </a:lnTo>
                <a:lnTo>
                  <a:pt x="0" y="0"/>
                </a:lnTo>
                <a:close/>
              </a:path>
            </a:pathLst>
          </a:custGeom>
          <a:blipFill>
            <a:blip r:embed="rId4"/>
            <a:stretch>
              <a:fillRect/>
            </a:stretch>
          </a:blipFill>
        </p:spPr>
      </p:sp>
      <p:sp>
        <p:nvSpPr>
          <p:cNvPr id="5" name="TextBox 5"/>
          <p:cNvSpPr txBox="1"/>
          <p:nvPr/>
        </p:nvSpPr>
        <p:spPr>
          <a:xfrm>
            <a:off x="2955993" y="2886177"/>
            <a:ext cx="14527777" cy="688709"/>
          </a:xfrm>
          <a:prstGeom prst="rect">
            <a:avLst/>
          </a:prstGeom>
        </p:spPr>
        <p:txBody>
          <a:bodyPr lIns="0" tIns="0" rIns="0" bIns="0" rtlCol="0" anchor="t">
            <a:spAutoFit/>
          </a:bodyPr>
          <a:lstStyle/>
          <a:p>
            <a:pPr algn="l">
              <a:lnSpc>
                <a:spcPts val="2756"/>
              </a:lnSpc>
              <a:spcBef>
                <a:spcPct val="0"/>
              </a:spcBef>
            </a:pPr>
            <a:r>
              <a:rPr lang="en-US" sz="1968" spc="-78">
                <a:solidFill>
                  <a:srgbClr val="000000"/>
                </a:solidFill>
                <a:latin typeface="Inter"/>
                <a:ea typeface="Inter"/>
                <a:cs typeface="Inter"/>
                <a:sym typeface="Inter"/>
              </a:rPr>
              <a:t>Koç boynuzları. Zihin, beden ve ruhta gücün, alçakgönüllülüğün, bilgeliğin ve öğrenmenin sembolüdür. Bu sembol, Gana'nın ilk ve en büyük üniversitesi olan Gana Üniversitesi'nin logosunda belirgin bir şekilde yer alır.</a:t>
            </a:r>
          </a:p>
        </p:txBody>
      </p:sp>
      <p:sp>
        <p:nvSpPr>
          <p:cNvPr id="6" name="TextBox 6"/>
          <p:cNvSpPr txBox="1"/>
          <p:nvPr/>
        </p:nvSpPr>
        <p:spPr>
          <a:xfrm>
            <a:off x="3188761" y="6025074"/>
            <a:ext cx="8096913" cy="394290"/>
          </a:xfrm>
          <a:prstGeom prst="rect">
            <a:avLst/>
          </a:prstGeom>
        </p:spPr>
        <p:txBody>
          <a:bodyPr lIns="0" tIns="0" rIns="0" bIns="0" rtlCol="0" anchor="t">
            <a:spAutoFit/>
          </a:bodyPr>
          <a:lstStyle/>
          <a:p>
            <a:pPr algn="l">
              <a:lnSpc>
                <a:spcPts val="3232"/>
              </a:lnSpc>
              <a:spcBef>
                <a:spcPct val="0"/>
              </a:spcBef>
            </a:pPr>
            <a:r>
              <a:rPr lang="en-US" sz="2309" spc="-92">
                <a:solidFill>
                  <a:srgbClr val="000000"/>
                </a:solidFill>
                <a:latin typeface="Inter"/>
                <a:ea typeface="Inter"/>
                <a:cs typeface="Inter"/>
                <a:sym typeface="Inter"/>
              </a:rPr>
              <a:t>Timsah. Uyum yeteneğinin ve zekânın sembolü.</a:t>
            </a:r>
          </a:p>
        </p:txBody>
      </p:sp>
      <p:sp>
        <p:nvSpPr>
          <p:cNvPr id="7" name="TextBox 7"/>
          <p:cNvSpPr txBox="1"/>
          <p:nvPr/>
        </p:nvSpPr>
        <p:spPr>
          <a:xfrm>
            <a:off x="2955993" y="8625337"/>
            <a:ext cx="14623729" cy="1217697"/>
          </a:xfrm>
          <a:prstGeom prst="rect">
            <a:avLst/>
          </a:prstGeom>
        </p:spPr>
        <p:txBody>
          <a:bodyPr lIns="0" tIns="0" rIns="0" bIns="0" rtlCol="0" anchor="t">
            <a:spAutoFit/>
          </a:bodyPr>
          <a:lstStyle/>
          <a:p>
            <a:pPr algn="l">
              <a:lnSpc>
                <a:spcPts val="3232"/>
              </a:lnSpc>
              <a:spcBef>
                <a:spcPct val="0"/>
              </a:spcBef>
            </a:pPr>
            <a:r>
              <a:rPr lang="en-US" sz="2309" spc="-92">
                <a:solidFill>
                  <a:srgbClr val="000000"/>
                </a:solidFill>
                <a:latin typeface="Inter"/>
                <a:ea typeface="Inter"/>
                <a:cs typeface="Inter"/>
                <a:sym typeface="Inter"/>
              </a:rPr>
              <a:t>Bir savaş kılıcı (veya devlet tören kılıçları). Devlet otoritesinin, meşruiyetin, bir hükümdarın meşrulaştırılmış otoritesinin, yiğitliğin ve kahramanlıkların takdirinin sembolü. Gana arması, bu tören kılıçlarından birini, sol üst kadranında bir dilbilimcinin asasıyla çaprazlanmış olarak gösterir.</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FEEEC"/>
        </a:solidFill>
        <a:effectLst/>
      </p:bgPr>
    </p:bg>
    <p:spTree>
      <p:nvGrpSpPr>
        <p:cNvPr id="1" name=""/>
        <p:cNvGrpSpPr/>
        <p:nvPr/>
      </p:nvGrpSpPr>
      <p:grpSpPr>
        <a:xfrm>
          <a:off x="0" y="0"/>
          <a:ext cx="0" cy="0"/>
          <a:chOff x="0" y="0"/>
          <a:chExt cx="0" cy="0"/>
        </a:xfrm>
      </p:grpSpPr>
      <p:sp>
        <p:nvSpPr>
          <p:cNvPr id="2" name="Freeform 2"/>
          <p:cNvSpPr/>
          <p:nvPr/>
        </p:nvSpPr>
        <p:spPr>
          <a:xfrm>
            <a:off x="801988" y="2232939"/>
            <a:ext cx="2589447" cy="2589447"/>
          </a:xfrm>
          <a:custGeom>
            <a:avLst/>
            <a:gdLst/>
            <a:ahLst/>
            <a:cxnLst/>
            <a:rect l="l" t="t" r="r" b="b"/>
            <a:pathLst>
              <a:path w="2589447" h="2589447">
                <a:moveTo>
                  <a:pt x="0" y="0"/>
                </a:moveTo>
                <a:lnTo>
                  <a:pt x="2589447" y="0"/>
                </a:lnTo>
                <a:lnTo>
                  <a:pt x="2589447" y="2589447"/>
                </a:lnTo>
                <a:lnTo>
                  <a:pt x="0" y="2589447"/>
                </a:lnTo>
                <a:lnTo>
                  <a:pt x="0" y="0"/>
                </a:lnTo>
                <a:close/>
              </a:path>
            </a:pathLst>
          </a:custGeom>
          <a:blipFill>
            <a:blip r:embed="rId2"/>
            <a:stretch>
              <a:fillRect/>
            </a:stretch>
          </a:blipFill>
        </p:spPr>
      </p:sp>
      <p:sp>
        <p:nvSpPr>
          <p:cNvPr id="3" name="Freeform 3"/>
          <p:cNvSpPr/>
          <p:nvPr/>
        </p:nvSpPr>
        <p:spPr>
          <a:xfrm>
            <a:off x="801988" y="5673225"/>
            <a:ext cx="2589447" cy="2589447"/>
          </a:xfrm>
          <a:custGeom>
            <a:avLst/>
            <a:gdLst/>
            <a:ahLst/>
            <a:cxnLst/>
            <a:rect l="l" t="t" r="r" b="b"/>
            <a:pathLst>
              <a:path w="2589447" h="2589447">
                <a:moveTo>
                  <a:pt x="0" y="0"/>
                </a:moveTo>
                <a:lnTo>
                  <a:pt x="2589447" y="0"/>
                </a:lnTo>
                <a:lnTo>
                  <a:pt x="2589447" y="2589447"/>
                </a:lnTo>
                <a:lnTo>
                  <a:pt x="0" y="2589447"/>
                </a:lnTo>
                <a:lnTo>
                  <a:pt x="0" y="0"/>
                </a:lnTo>
                <a:close/>
              </a:path>
            </a:pathLst>
          </a:custGeom>
          <a:blipFill>
            <a:blip r:embed="rId3"/>
            <a:stretch>
              <a:fillRect/>
            </a:stretch>
          </a:blipFill>
        </p:spPr>
      </p:sp>
      <p:sp>
        <p:nvSpPr>
          <p:cNvPr id="4" name="Freeform 4"/>
          <p:cNvSpPr/>
          <p:nvPr/>
        </p:nvSpPr>
        <p:spPr>
          <a:xfrm>
            <a:off x="1002521" y="8825612"/>
            <a:ext cx="2188382" cy="2188382"/>
          </a:xfrm>
          <a:custGeom>
            <a:avLst/>
            <a:gdLst/>
            <a:ahLst/>
            <a:cxnLst/>
            <a:rect l="l" t="t" r="r" b="b"/>
            <a:pathLst>
              <a:path w="2188382" h="2188382">
                <a:moveTo>
                  <a:pt x="0" y="0"/>
                </a:moveTo>
                <a:lnTo>
                  <a:pt x="2188382" y="0"/>
                </a:lnTo>
                <a:lnTo>
                  <a:pt x="2188382" y="2188382"/>
                </a:lnTo>
                <a:lnTo>
                  <a:pt x="0" y="2188382"/>
                </a:lnTo>
                <a:lnTo>
                  <a:pt x="0" y="0"/>
                </a:lnTo>
                <a:close/>
              </a:path>
            </a:pathLst>
          </a:custGeom>
          <a:blipFill>
            <a:blip r:embed="rId4"/>
            <a:stretch>
              <a:fillRect/>
            </a:stretch>
          </a:blipFill>
        </p:spPr>
      </p:sp>
      <p:sp>
        <p:nvSpPr>
          <p:cNvPr id="5" name="TextBox 5"/>
          <p:cNvSpPr txBox="1"/>
          <p:nvPr/>
        </p:nvSpPr>
        <p:spPr>
          <a:xfrm>
            <a:off x="4092454" y="2725310"/>
            <a:ext cx="7866698" cy="398547"/>
          </a:xfrm>
          <a:prstGeom prst="rect">
            <a:avLst/>
          </a:prstGeom>
        </p:spPr>
        <p:txBody>
          <a:bodyPr lIns="0" tIns="0" rIns="0" bIns="0" rtlCol="0" anchor="t">
            <a:spAutoFit/>
          </a:bodyPr>
          <a:lstStyle/>
          <a:p>
            <a:pPr algn="ctr">
              <a:lnSpc>
                <a:spcPts val="3232"/>
              </a:lnSpc>
              <a:spcBef>
                <a:spcPct val="0"/>
              </a:spcBef>
            </a:pPr>
            <a:r>
              <a:rPr lang="en-US" sz="2309" spc="-92">
                <a:solidFill>
                  <a:srgbClr val="000000"/>
                </a:solidFill>
                <a:latin typeface="Inter"/>
                <a:ea typeface="Inter"/>
                <a:cs typeface="Inter"/>
                <a:sym typeface="Inter"/>
              </a:rPr>
              <a:t>Tavuğun ayağı. Disiplinin, özen ve şefkatle birleştiği bir sembol</a:t>
            </a:r>
          </a:p>
        </p:txBody>
      </p:sp>
      <p:sp>
        <p:nvSpPr>
          <p:cNvPr id="6" name="TextBox 6"/>
          <p:cNvSpPr txBox="1"/>
          <p:nvPr/>
        </p:nvSpPr>
        <p:spPr>
          <a:xfrm>
            <a:off x="4092454" y="6569401"/>
            <a:ext cx="10744795" cy="398547"/>
          </a:xfrm>
          <a:prstGeom prst="rect">
            <a:avLst/>
          </a:prstGeom>
        </p:spPr>
        <p:txBody>
          <a:bodyPr lIns="0" tIns="0" rIns="0" bIns="0" rtlCol="0" anchor="t">
            <a:spAutoFit/>
          </a:bodyPr>
          <a:lstStyle/>
          <a:p>
            <a:pPr algn="ctr">
              <a:lnSpc>
                <a:spcPts val="3232"/>
              </a:lnSpc>
              <a:spcBef>
                <a:spcPct val="0"/>
              </a:spcBef>
            </a:pPr>
            <a:r>
              <a:rPr lang="en-US" sz="2309" spc="-92">
                <a:solidFill>
                  <a:srgbClr val="000000"/>
                </a:solidFill>
                <a:latin typeface="Inter"/>
                <a:ea typeface="Inter"/>
                <a:cs typeface="Inter"/>
                <a:sym typeface="Inter"/>
              </a:rPr>
              <a:t>Bana yardım et, ben de sana yardım edeyim. İş birliği ve karşılıklı bağımlılığın sembolü</a:t>
            </a:r>
          </a:p>
        </p:txBody>
      </p:sp>
      <p:sp>
        <p:nvSpPr>
          <p:cNvPr id="7" name="TextBox 7"/>
          <p:cNvSpPr txBox="1"/>
          <p:nvPr/>
        </p:nvSpPr>
        <p:spPr>
          <a:xfrm>
            <a:off x="3723401" y="9521256"/>
            <a:ext cx="13866376" cy="398547"/>
          </a:xfrm>
          <a:prstGeom prst="rect">
            <a:avLst/>
          </a:prstGeom>
        </p:spPr>
        <p:txBody>
          <a:bodyPr lIns="0" tIns="0" rIns="0" bIns="0" rtlCol="0" anchor="t">
            <a:spAutoFit/>
          </a:bodyPr>
          <a:lstStyle/>
          <a:p>
            <a:pPr algn="ctr">
              <a:lnSpc>
                <a:spcPts val="3232"/>
              </a:lnSpc>
              <a:spcBef>
                <a:spcPct val="0"/>
              </a:spcBef>
            </a:pPr>
            <a:r>
              <a:rPr lang="en-US" sz="2309" spc="-92">
                <a:solidFill>
                  <a:srgbClr val="000000"/>
                </a:solidFill>
                <a:latin typeface="Inter"/>
                <a:ea typeface="Inter"/>
                <a:cs typeface="Inter"/>
                <a:sym typeface="Inter"/>
              </a:rPr>
              <a:t>Tahta tarak. Kadınsı düşüncenin veya sabır, sağduyu, şefkat, sevgi ve özen gibi iyi kadınsı niteliklerin sembolü.</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FEEEC"/>
        </a:solidFill>
        <a:effectLst/>
      </p:bgPr>
    </p:bg>
    <p:spTree>
      <p:nvGrpSpPr>
        <p:cNvPr id="1" name=""/>
        <p:cNvGrpSpPr/>
        <p:nvPr/>
      </p:nvGrpSpPr>
      <p:grpSpPr>
        <a:xfrm>
          <a:off x="0" y="0"/>
          <a:ext cx="0" cy="0"/>
          <a:chOff x="0" y="0"/>
          <a:chExt cx="0" cy="0"/>
        </a:xfrm>
      </p:grpSpPr>
      <p:sp>
        <p:nvSpPr>
          <p:cNvPr id="2" name="Freeform 2"/>
          <p:cNvSpPr/>
          <p:nvPr/>
        </p:nvSpPr>
        <p:spPr>
          <a:xfrm>
            <a:off x="-795734" y="1489220"/>
            <a:ext cx="20455993" cy="12367990"/>
          </a:xfrm>
          <a:custGeom>
            <a:avLst/>
            <a:gdLst/>
            <a:ahLst/>
            <a:cxnLst/>
            <a:rect l="l" t="t" r="r" b="b"/>
            <a:pathLst>
              <a:path w="20455993" h="12367990">
                <a:moveTo>
                  <a:pt x="0" y="0"/>
                </a:moveTo>
                <a:lnTo>
                  <a:pt x="20455993" y="0"/>
                </a:lnTo>
                <a:lnTo>
                  <a:pt x="20455993" y="12367990"/>
                </a:lnTo>
                <a:lnTo>
                  <a:pt x="0" y="12367990"/>
                </a:lnTo>
                <a:lnTo>
                  <a:pt x="0" y="0"/>
                </a:lnTo>
                <a:close/>
              </a:path>
            </a:pathLst>
          </a:custGeom>
          <a:blipFill>
            <a:blip r:embed="rId2">
              <a:alphaModFix amt="50000"/>
            </a:blip>
            <a:stretch>
              <a:fillRect l="-868" t="-1789" r="-868" b="-9687"/>
            </a:stretch>
          </a:blipFill>
        </p:spPr>
      </p:sp>
      <p:grpSp>
        <p:nvGrpSpPr>
          <p:cNvPr id="3" name="Group 3"/>
          <p:cNvGrpSpPr/>
          <p:nvPr/>
        </p:nvGrpSpPr>
        <p:grpSpPr>
          <a:xfrm>
            <a:off x="-341563" y="5033171"/>
            <a:ext cx="18971127" cy="1879031"/>
            <a:chOff x="0" y="0"/>
            <a:chExt cx="4996511" cy="494889"/>
          </a:xfrm>
        </p:grpSpPr>
        <p:sp>
          <p:nvSpPr>
            <p:cNvPr id="4" name="Freeform 4"/>
            <p:cNvSpPr/>
            <p:nvPr/>
          </p:nvSpPr>
          <p:spPr>
            <a:xfrm>
              <a:off x="0" y="0"/>
              <a:ext cx="4996511" cy="494889"/>
            </a:xfrm>
            <a:custGeom>
              <a:avLst/>
              <a:gdLst/>
              <a:ahLst/>
              <a:cxnLst/>
              <a:rect l="l" t="t" r="r" b="b"/>
              <a:pathLst>
                <a:path w="4996511" h="494889">
                  <a:moveTo>
                    <a:pt x="0" y="0"/>
                  </a:moveTo>
                  <a:lnTo>
                    <a:pt x="4996511" y="0"/>
                  </a:lnTo>
                  <a:lnTo>
                    <a:pt x="4996511" y="494889"/>
                  </a:lnTo>
                  <a:lnTo>
                    <a:pt x="0" y="494889"/>
                  </a:lnTo>
                  <a:close/>
                </a:path>
              </a:pathLst>
            </a:custGeom>
            <a:solidFill>
              <a:srgbClr val="FFFFFF">
                <a:alpha val="80784"/>
              </a:srgbClr>
            </a:solidFill>
          </p:spPr>
        </p:sp>
        <p:sp>
          <p:nvSpPr>
            <p:cNvPr id="5" name="TextBox 5"/>
            <p:cNvSpPr txBox="1"/>
            <p:nvPr/>
          </p:nvSpPr>
          <p:spPr>
            <a:xfrm>
              <a:off x="0" y="-219075"/>
              <a:ext cx="4996511" cy="713964"/>
            </a:xfrm>
            <a:prstGeom prst="rect">
              <a:avLst/>
            </a:prstGeom>
          </p:spPr>
          <p:txBody>
            <a:bodyPr lIns="63500" tIns="63500" rIns="63500" bIns="63500" rtlCol="0" anchor="ctr"/>
            <a:lstStyle/>
            <a:p>
              <a:pPr algn="ctr">
                <a:lnSpc>
                  <a:spcPts val="7727"/>
                </a:lnSpc>
              </a:pPr>
              <a:r>
                <a:rPr lang="en-US" sz="4599" b="1" spc="869">
                  <a:solidFill>
                    <a:srgbClr val="000000">
                      <a:alpha val="80784"/>
                    </a:srgbClr>
                  </a:solidFill>
                  <a:latin typeface="Inter Bold"/>
                  <a:ea typeface="Inter Bold"/>
                  <a:cs typeface="Inter Bold"/>
                  <a:sym typeface="Inter Bold"/>
                </a:rPr>
                <a:t>ADİNKRA SANATI NASIL ORTAYA ÇIKTI?</a:t>
              </a: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FEEEC"/>
        </a:solidFill>
        <a:effectLst/>
      </p:bgPr>
    </p:bg>
    <p:spTree>
      <p:nvGrpSpPr>
        <p:cNvPr id="1" name=""/>
        <p:cNvGrpSpPr/>
        <p:nvPr/>
      </p:nvGrpSpPr>
      <p:grpSpPr>
        <a:xfrm>
          <a:off x="0" y="0"/>
          <a:ext cx="0" cy="0"/>
          <a:chOff x="0" y="0"/>
          <a:chExt cx="0" cy="0"/>
        </a:xfrm>
      </p:grpSpPr>
      <p:sp>
        <p:nvSpPr>
          <p:cNvPr id="2" name="TextBox 2"/>
          <p:cNvSpPr txBox="1"/>
          <p:nvPr/>
        </p:nvSpPr>
        <p:spPr>
          <a:xfrm>
            <a:off x="1237778" y="2388019"/>
            <a:ext cx="15445756" cy="8640197"/>
          </a:xfrm>
          <a:prstGeom prst="rect">
            <a:avLst/>
          </a:prstGeom>
        </p:spPr>
        <p:txBody>
          <a:bodyPr lIns="0" tIns="0" rIns="0" bIns="0" rtlCol="0" anchor="t">
            <a:spAutoFit/>
          </a:bodyPr>
          <a:lstStyle/>
          <a:p>
            <a:pPr algn="l">
              <a:lnSpc>
                <a:spcPts val="4049"/>
              </a:lnSpc>
              <a:spcBef>
                <a:spcPct val="0"/>
              </a:spcBef>
            </a:pPr>
            <a:r>
              <a:rPr lang="en-US" sz="2892" spc="-115">
                <a:solidFill>
                  <a:srgbClr val="403E3E"/>
                </a:solidFill>
                <a:latin typeface="Inter"/>
                <a:ea typeface="Inter"/>
                <a:cs typeface="Inter"/>
                <a:sym typeface="Inter"/>
              </a:rPr>
              <a:t>Adinkra sanatının ortaya çıkışı, 19. yüzyılın başlarında gerçekleşen siyasi bir savaşın ve kültürel benimsemenin sonucudur:</a:t>
            </a:r>
          </a:p>
          <a:p>
            <a:pPr algn="l">
              <a:lnSpc>
                <a:spcPts val="4049"/>
              </a:lnSpc>
              <a:spcBef>
                <a:spcPct val="0"/>
              </a:spcBef>
            </a:pPr>
            <a:r>
              <a:rPr lang="en-US" sz="2892" spc="-115">
                <a:solidFill>
                  <a:srgbClr val="403E3E"/>
                </a:solidFill>
                <a:latin typeface="Inter"/>
                <a:ea typeface="Inter"/>
                <a:cs typeface="Inter"/>
                <a:sym typeface="Inter"/>
              </a:rPr>
              <a:t>Ashanti Kralı Osei Bonsu Panyin, Gyamana (Gyaman) Krallığı'nı ve hükümdarı Kral Adinkra'yı yener. Kral Adinkra'nın giysilerindeki semboller, onun krallığının gücünü ve siyasi kimliğini yansıtıyordu.</a:t>
            </a:r>
          </a:p>
          <a:p>
            <a:pPr algn="l">
              <a:lnSpc>
                <a:spcPts val="4049"/>
              </a:lnSpc>
              <a:spcBef>
                <a:spcPct val="0"/>
              </a:spcBef>
            </a:pPr>
            <a:r>
              <a:rPr lang="en-US" sz="2892" spc="-115">
                <a:solidFill>
                  <a:srgbClr val="403E3E"/>
                </a:solidFill>
                <a:latin typeface="Inter"/>
                <a:ea typeface="Inter"/>
                <a:cs typeface="Inter"/>
                <a:sym typeface="Inter"/>
              </a:rPr>
              <a:t>Kültürel Transfer: Ashanti, Kral Adinkra'yı yendikten sonra, onun sanatçılarını esir aldı ve onları kendi başkenti Kumasi'ye getirdi. Bu sanatçılar, baskı tekniğini ve kalıp yapımını Ashanti ustalarına öğretti.</a:t>
            </a:r>
          </a:p>
          <a:p>
            <a:pPr algn="l">
              <a:lnSpc>
                <a:spcPts val="4049"/>
              </a:lnSpc>
              <a:spcBef>
                <a:spcPct val="0"/>
              </a:spcBef>
            </a:pPr>
            <a:endParaRPr lang="en-US" sz="2892" spc="-115">
              <a:solidFill>
                <a:srgbClr val="403E3E"/>
              </a:solidFill>
              <a:latin typeface="Inter"/>
              <a:ea typeface="Inter"/>
              <a:cs typeface="Inter"/>
              <a:sym typeface="Inter"/>
            </a:endParaRPr>
          </a:p>
          <a:p>
            <a:pPr algn="l">
              <a:lnSpc>
                <a:spcPts val="4049"/>
              </a:lnSpc>
              <a:spcBef>
                <a:spcPct val="0"/>
              </a:spcBef>
            </a:pPr>
            <a:r>
              <a:rPr lang="en-US" sz="2892" spc="-115">
                <a:solidFill>
                  <a:srgbClr val="403E3E"/>
                </a:solidFill>
                <a:latin typeface="Inter"/>
                <a:ea typeface="Inter"/>
                <a:cs typeface="Inter"/>
                <a:sym typeface="Inter"/>
              </a:rPr>
              <a:t> Ashanti Kralı, Gyamana'yı yendikten sonra, Kral Adinkra'nın gösterişli ve sembollerle işlenmiş kıyafetlerini ve bu sanatı uygulayan ustalarını ele geçirdi.</a:t>
            </a:r>
          </a:p>
          <a:p>
            <a:pPr algn="l">
              <a:lnSpc>
                <a:spcPts val="4273"/>
              </a:lnSpc>
              <a:spcBef>
                <a:spcPct val="0"/>
              </a:spcBef>
            </a:pPr>
            <a:r>
              <a:rPr lang="en-US" sz="3052" spc="-122">
                <a:solidFill>
                  <a:srgbClr val="403E3E"/>
                </a:solidFill>
                <a:latin typeface="Inter"/>
                <a:ea typeface="Inter"/>
                <a:cs typeface="Inter"/>
                <a:sym typeface="Inter"/>
              </a:rPr>
              <a:t> Ashanti halkı, bu sanatsal tekniği ve sembolleri alarak, kendi Akan atasözleri ve inanç sistemleriyle yeniden doldurdu.</a:t>
            </a:r>
          </a:p>
          <a:p>
            <a:pPr algn="l">
              <a:lnSpc>
                <a:spcPts val="4049"/>
              </a:lnSpc>
              <a:spcBef>
                <a:spcPct val="0"/>
              </a:spcBef>
            </a:pPr>
            <a:r>
              <a:rPr lang="en-US" sz="2892" spc="-115">
                <a:solidFill>
                  <a:srgbClr val="403E3E"/>
                </a:solidFill>
                <a:latin typeface="Inter"/>
                <a:ea typeface="Inter"/>
                <a:cs typeface="Inter"/>
                <a:sym typeface="Inter"/>
              </a:rPr>
              <a:t>Anlamı: "Adinkra" kelimesi, başlangıçta yas ve cenaze törenlerinde kullanılan kumaşlara atıfta bulunarak "güle güle gitmek" veya "ayrılmak" anlamına gelmeye başladı. Bu sanat, bir kültürün diğerini fethetmesinin bir anıtı olarak doğmuş, ancak zamanla Gana'nın ulusal kimliğinin ve felsefesinin temel taşı haline gelmiştir.</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FEEEC"/>
        </a:solidFill>
        <a:effectLst/>
      </p:bgPr>
    </p:bg>
    <p:spTree>
      <p:nvGrpSpPr>
        <p:cNvPr id="1" name=""/>
        <p:cNvGrpSpPr/>
        <p:nvPr/>
      </p:nvGrpSpPr>
      <p:grpSpPr>
        <a:xfrm>
          <a:off x="0" y="0"/>
          <a:ext cx="0" cy="0"/>
          <a:chOff x="0" y="0"/>
          <a:chExt cx="0" cy="0"/>
        </a:xfrm>
      </p:grpSpPr>
      <p:sp>
        <p:nvSpPr>
          <p:cNvPr id="2" name="Freeform 2"/>
          <p:cNvSpPr/>
          <p:nvPr/>
        </p:nvSpPr>
        <p:spPr>
          <a:xfrm>
            <a:off x="10409562" y="3224530"/>
            <a:ext cx="6695731" cy="3657543"/>
          </a:xfrm>
          <a:custGeom>
            <a:avLst/>
            <a:gdLst/>
            <a:ahLst/>
            <a:cxnLst/>
            <a:rect l="l" t="t" r="r" b="b"/>
            <a:pathLst>
              <a:path w="6695731" h="3657543">
                <a:moveTo>
                  <a:pt x="0" y="0"/>
                </a:moveTo>
                <a:lnTo>
                  <a:pt x="6695731" y="0"/>
                </a:lnTo>
                <a:lnTo>
                  <a:pt x="6695731" y="3657543"/>
                </a:lnTo>
                <a:lnTo>
                  <a:pt x="0" y="3657543"/>
                </a:lnTo>
                <a:lnTo>
                  <a:pt x="0" y="0"/>
                </a:lnTo>
                <a:close/>
              </a:path>
            </a:pathLst>
          </a:custGeom>
          <a:blipFill>
            <a:blip r:embed="rId2"/>
            <a:stretch>
              <a:fillRect/>
            </a:stretch>
          </a:blipFill>
        </p:spPr>
      </p:sp>
      <p:sp>
        <p:nvSpPr>
          <p:cNvPr id="3" name="Freeform 3"/>
          <p:cNvSpPr/>
          <p:nvPr/>
        </p:nvSpPr>
        <p:spPr>
          <a:xfrm>
            <a:off x="10409562" y="7363566"/>
            <a:ext cx="6695731" cy="3796785"/>
          </a:xfrm>
          <a:custGeom>
            <a:avLst/>
            <a:gdLst/>
            <a:ahLst/>
            <a:cxnLst/>
            <a:rect l="l" t="t" r="r" b="b"/>
            <a:pathLst>
              <a:path w="6695731" h="3796785">
                <a:moveTo>
                  <a:pt x="0" y="0"/>
                </a:moveTo>
                <a:lnTo>
                  <a:pt x="6695731" y="0"/>
                </a:lnTo>
                <a:lnTo>
                  <a:pt x="6695731" y="3796785"/>
                </a:lnTo>
                <a:lnTo>
                  <a:pt x="0" y="3796785"/>
                </a:lnTo>
                <a:lnTo>
                  <a:pt x="0" y="0"/>
                </a:lnTo>
                <a:close/>
              </a:path>
            </a:pathLst>
          </a:custGeom>
          <a:blipFill>
            <a:blip r:embed="rId3"/>
            <a:stretch>
              <a:fillRect l="-181" r="-181"/>
            </a:stretch>
          </a:blipFill>
        </p:spPr>
      </p:sp>
      <p:sp>
        <p:nvSpPr>
          <p:cNvPr id="4" name="Freeform 4"/>
          <p:cNvSpPr/>
          <p:nvPr/>
        </p:nvSpPr>
        <p:spPr>
          <a:xfrm>
            <a:off x="648264" y="6106400"/>
            <a:ext cx="5703218" cy="5328967"/>
          </a:xfrm>
          <a:custGeom>
            <a:avLst/>
            <a:gdLst/>
            <a:ahLst/>
            <a:cxnLst/>
            <a:rect l="l" t="t" r="r" b="b"/>
            <a:pathLst>
              <a:path w="5703218" h="5328967">
                <a:moveTo>
                  <a:pt x="0" y="0"/>
                </a:moveTo>
                <a:lnTo>
                  <a:pt x="5703218" y="0"/>
                </a:lnTo>
                <a:lnTo>
                  <a:pt x="5703218" y="5328967"/>
                </a:lnTo>
                <a:lnTo>
                  <a:pt x="0" y="5328967"/>
                </a:lnTo>
                <a:lnTo>
                  <a:pt x="0" y="0"/>
                </a:lnTo>
                <a:close/>
              </a:path>
            </a:pathLst>
          </a:custGeom>
          <a:blipFill>
            <a:blip r:embed="rId4"/>
            <a:stretch>
              <a:fillRect t="-37796" b="-20755"/>
            </a:stretch>
          </a:blipFill>
        </p:spPr>
      </p:sp>
      <p:sp>
        <p:nvSpPr>
          <p:cNvPr id="5" name="TextBox 5"/>
          <p:cNvSpPr txBox="1"/>
          <p:nvPr/>
        </p:nvSpPr>
        <p:spPr>
          <a:xfrm>
            <a:off x="4788228" y="1584236"/>
            <a:ext cx="8400835" cy="730339"/>
          </a:xfrm>
          <a:prstGeom prst="rect">
            <a:avLst/>
          </a:prstGeom>
        </p:spPr>
        <p:txBody>
          <a:bodyPr lIns="0" tIns="0" rIns="0" bIns="0" rtlCol="0" anchor="t">
            <a:spAutoFit/>
          </a:bodyPr>
          <a:lstStyle/>
          <a:p>
            <a:pPr algn="ctr">
              <a:lnSpc>
                <a:spcPts val="6047"/>
              </a:lnSpc>
              <a:spcBef>
                <a:spcPct val="0"/>
              </a:spcBef>
            </a:pPr>
            <a:r>
              <a:rPr lang="en-US" sz="4319" spc="-172">
                <a:solidFill>
                  <a:srgbClr val="000000"/>
                </a:solidFill>
                <a:latin typeface="Inter"/>
                <a:ea typeface="Inter"/>
                <a:cs typeface="Inter"/>
                <a:sym typeface="Inter"/>
              </a:rPr>
              <a:t>ADİNKRA TEKNİĞİ VE UYGULANIŞI</a:t>
            </a:r>
          </a:p>
        </p:txBody>
      </p:sp>
      <p:sp>
        <p:nvSpPr>
          <p:cNvPr id="6" name="TextBox 6"/>
          <p:cNvSpPr txBox="1"/>
          <p:nvPr/>
        </p:nvSpPr>
        <p:spPr>
          <a:xfrm>
            <a:off x="648264" y="2844405"/>
            <a:ext cx="7762359" cy="3261995"/>
          </a:xfrm>
          <a:prstGeom prst="rect">
            <a:avLst/>
          </a:prstGeom>
        </p:spPr>
        <p:txBody>
          <a:bodyPr lIns="0" tIns="0" rIns="0" bIns="0" rtlCol="0" anchor="t">
            <a:spAutoFit/>
          </a:bodyPr>
          <a:lstStyle/>
          <a:p>
            <a:pPr algn="l">
              <a:lnSpc>
                <a:spcPts val="2904"/>
              </a:lnSpc>
              <a:spcBef>
                <a:spcPct val="0"/>
              </a:spcBef>
            </a:pPr>
            <a:r>
              <a:rPr lang="en-US" sz="2074" b="1" spc="-82">
                <a:solidFill>
                  <a:srgbClr val="000000"/>
                </a:solidFill>
                <a:latin typeface="Inter Bold"/>
                <a:ea typeface="Inter Bold"/>
                <a:cs typeface="Inter Bold"/>
                <a:sym typeface="Inter Bold"/>
              </a:rPr>
              <a:t>Adinkra tekniği tamamen el yapımı olup, doğal ve yerel kaynaklara dayanır.</a:t>
            </a:r>
          </a:p>
          <a:p>
            <a:pPr algn="l">
              <a:lnSpc>
                <a:spcPts val="2904"/>
              </a:lnSpc>
              <a:spcBef>
                <a:spcPct val="0"/>
              </a:spcBef>
            </a:pPr>
            <a:r>
              <a:rPr lang="en-US" sz="2074" spc="-82">
                <a:solidFill>
                  <a:srgbClr val="000000"/>
                </a:solidFill>
                <a:latin typeface="Inter"/>
                <a:ea typeface="Inter"/>
                <a:cs typeface="Inter"/>
                <a:sym typeface="Inter"/>
              </a:rPr>
              <a:t>1. Damgalar (Adinkrahene)</a:t>
            </a:r>
          </a:p>
          <a:p>
            <a:pPr algn="l">
              <a:lnSpc>
                <a:spcPts val="2904"/>
              </a:lnSpc>
              <a:spcBef>
                <a:spcPct val="0"/>
              </a:spcBef>
            </a:pPr>
            <a:r>
              <a:rPr lang="en-US" sz="2074" spc="-82">
                <a:solidFill>
                  <a:srgbClr val="000000"/>
                </a:solidFill>
                <a:latin typeface="Inter"/>
                <a:ea typeface="Inter"/>
                <a:cs typeface="Inter"/>
                <a:sym typeface="Inter"/>
              </a:rPr>
              <a:t>Malzeme: Damgalar, geleneksel olarak calabash (bir tür su kabağı) kabuğundan veya sert ağaç parçalarından yapılır.</a:t>
            </a:r>
          </a:p>
          <a:p>
            <a:pPr algn="l">
              <a:lnSpc>
                <a:spcPts val="2904"/>
              </a:lnSpc>
              <a:spcBef>
                <a:spcPct val="0"/>
              </a:spcBef>
            </a:pPr>
            <a:r>
              <a:rPr lang="en-US" sz="2074" spc="-82">
                <a:solidFill>
                  <a:srgbClr val="000000"/>
                </a:solidFill>
                <a:latin typeface="Inter"/>
                <a:ea typeface="Inter"/>
                <a:cs typeface="Inter"/>
                <a:sym typeface="Inter"/>
              </a:rPr>
              <a:t>Her bir sembol  damganın yüzeyine dikkatlice oyulur. Ardından, damganın rahatça tutulabilmesi için genellikle bir sap eklenir. Bu damgalara Adinkrahene (Adinkra'nın başı) denir.</a:t>
            </a:r>
          </a:p>
          <a:p>
            <a:pPr algn="l">
              <a:lnSpc>
                <a:spcPts val="2904"/>
              </a:lnSpc>
              <a:spcBef>
                <a:spcPct val="0"/>
              </a:spcBef>
            </a:pPr>
            <a:endParaRPr lang="en-US" sz="2074" spc="-82">
              <a:solidFill>
                <a:srgbClr val="000000"/>
              </a:solidFill>
              <a:latin typeface="Inter"/>
              <a:ea typeface="Inter"/>
              <a:cs typeface="Inter"/>
              <a:sym typeface="Inte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FEEEC"/>
        </a:solidFill>
        <a:effectLst/>
      </p:bgPr>
    </p:bg>
    <p:spTree>
      <p:nvGrpSpPr>
        <p:cNvPr id="1" name=""/>
        <p:cNvGrpSpPr/>
        <p:nvPr/>
      </p:nvGrpSpPr>
      <p:grpSpPr>
        <a:xfrm>
          <a:off x="0" y="0"/>
          <a:ext cx="0" cy="0"/>
          <a:chOff x="0" y="0"/>
          <a:chExt cx="0" cy="0"/>
        </a:xfrm>
      </p:grpSpPr>
      <p:sp>
        <p:nvSpPr>
          <p:cNvPr id="2" name="TextBox 2"/>
          <p:cNvSpPr txBox="1"/>
          <p:nvPr/>
        </p:nvSpPr>
        <p:spPr>
          <a:xfrm>
            <a:off x="5709600" y="1669279"/>
            <a:ext cx="4921323" cy="1147717"/>
          </a:xfrm>
          <a:prstGeom prst="rect">
            <a:avLst/>
          </a:prstGeom>
        </p:spPr>
        <p:txBody>
          <a:bodyPr lIns="0" tIns="0" rIns="0" bIns="0" rtlCol="0" anchor="t">
            <a:spAutoFit/>
          </a:bodyPr>
          <a:lstStyle/>
          <a:p>
            <a:pPr algn="ctr">
              <a:lnSpc>
                <a:spcPts val="9427"/>
              </a:lnSpc>
              <a:spcBef>
                <a:spcPct val="0"/>
              </a:spcBef>
            </a:pPr>
            <a:r>
              <a:rPr lang="en-US" sz="6733" b="1" spc="-269">
                <a:solidFill>
                  <a:srgbClr val="000000"/>
                </a:solidFill>
                <a:latin typeface="Inter Bold"/>
                <a:ea typeface="Inter Bold"/>
                <a:cs typeface="Inter Bold"/>
                <a:sym typeface="Inter Bold"/>
              </a:rPr>
              <a:t>İÇİNDEKİLER</a:t>
            </a:r>
          </a:p>
        </p:txBody>
      </p:sp>
      <p:sp>
        <p:nvSpPr>
          <p:cNvPr id="3" name="TextBox 3"/>
          <p:cNvSpPr txBox="1"/>
          <p:nvPr/>
        </p:nvSpPr>
        <p:spPr>
          <a:xfrm>
            <a:off x="5973782" y="3486817"/>
            <a:ext cx="6340436" cy="6830587"/>
          </a:xfrm>
          <a:prstGeom prst="rect">
            <a:avLst/>
          </a:prstGeom>
        </p:spPr>
        <p:txBody>
          <a:bodyPr lIns="0" tIns="0" rIns="0" bIns="0" rtlCol="0" anchor="t">
            <a:spAutoFit/>
          </a:bodyPr>
          <a:lstStyle/>
          <a:p>
            <a:pPr marL="1042633" lvl="1" indent="-521317" algn="l">
              <a:lnSpc>
                <a:spcPts val="6760"/>
              </a:lnSpc>
              <a:buFont typeface="Arial"/>
              <a:buChar char="•"/>
            </a:pPr>
            <a:r>
              <a:rPr lang="en-US" sz="4829" spc="-193">
                <a:solidFill>
                  <a:srgbClr val="000000"/>
                </a:solidFill>
                <a:latin typeface="Inter"/>
                <a:ea typeface="Inter"/>
                <a:cs typeface="Inter"/>
                <a:sym typeface="Inter"/>
              </a:rPr>
              <a:t>Gana( Genel Bilgi)</a:t>
            </a:r>
          </a:p>
          <a:p>
            <a:pPr marL="1042633" lvl="1" indent="-521317" algn="l">
              <a:lnSpc>
                <a:spcPts val="6760"/>
              </a:lnSpc>
              <a:buFont typeface="Arial"/>
              <a:buChar char="•"/>
            </a:pPr>
            <a:r>
              <a:rPr lang="en-US" sz="4829" spc="-193">
                <a:solidFill>
                  <a:srgbClr val="000000"/>
                </a:solidFill>
                <a:latin typeface="Inter"/>
                <a:ea typeface="Inter"/>
                <a:cs typeface="Inter"/>
                <a:sym typeface="Inter"/>
              </a:rPr>
              <a:t>Uygulama</a:t>
            </a:r>
          </a:p>
          <a:p>
            <a:pPr marL="1042633" lvl="1" indent="-521317" algn="l">
              <a:lnSpc>
                <a:spcPts val="6760"/>
              </a:lnSpc>
              <a:buFont typeface="Arial"/>
              <a:buChar char="•"/>
            </a:pPr>
            <a:r>
              <a:rPr lang="en-US" sz="4829" spc="-193">
                <a:solidFill>
                  <a:srgbClr val="000000"/>
                </a:solidFill>
                <a:latin typeface="Inter"/>
                <a:ea typeface="Inter"/>
                <a:cs typeface="Inter"/>
                <a:sym typeface="Inter"/>
              </a:rPr>
              <a:t>Sanat Tarihi Soruları</a:t>
            </a:r>
          </a:p>
          <a:p>
            <a:pPr marL="1042633" lvl="1" indent="-521317" algn="l">
              <a:lnSpc>
                <a:spcPts val="6760"/>
              </a:lnSpc>
              <a:buFont typeface="Arial"/>
              <a:buChar char="•"/>
            </a:pPr>
            <a:r>
              <a:rPr lang="en-US" sz="4829" spc="-193">
                <a:solidFill>
                  <a:srgbClr val="000000"/>
                </a:solidFill>
                <a:latin typeface="Inter"/>
                <a:ea typeface="Inter"/>
                <a:cs typeface="Inter"/>
                <a:sym typeface="Inter"/>
              </a:rPr>
              <a:t>Sanat Eleştirisi</a:t>
            </a:r>
          </a:p>
          <a:p>
            <a:pPr marL="1042633" lvl="1" indent="-521317" algn="l">
              <a:lnSpc>
                <a:spcPts val="6760"/>
              </a:lnSpc>
              <a:buFont typeface="Arial"/>
              <a:buChar char="•"/>
            </a:pPr>
            <a:r>
              <a:rPr lang="en-US" sz="4829" spc="-193">
                <a:solidFill>
                  <a:srgbClr val="000000"/>
                </a:solidFill>
                <a:latin typeface="Inter"/>
                <a:ea typeface="Inter"/>
                <a:cs typeface="Inter"/>
                <a:sym typeface="Inter"/>
              </a:rPr>
              <a:t>Estetik soruları</a:t>
            </a:r>
          </a:p>
          <a:p>
            <a:pPr marL="1042633" lvl="1" indent="-521317" algn="l">
              <a:lnSpc>
                <a:spcPts val="6760"/>
              </a:lnSpc>
              <a:buFont typeface="Arial"/>
              <a:buChar char="•"/>
            </a:pPr>
            <a:r>
              <a:rPr lang="en-US" sz="4829" spc="-193">
                <a:solidFill>
                  <a:srgbClr val="000000"/>
                </a:solidFill>
                <a:latin typeface="Inter"/>
                <a:ea typeface="Inter"/>
                <a:cs typeface="Inter"/>
                <a:sym typeface="Inter"/>
              </a:rPr>
              <a:t>Ders Planı</a:t>
            </a:r>
          </a:p>
          <a:p>
            <a:pPr marL="1042633" lvl="1" indent="-521317" algn="l">
              <a:lnSpc>
                <a:spcPts val="6760"/>
              </a:lnSpc>
              <a:buFont typeface="Arial"/>
              <a:buChar char="•"/>
            </a:pPr>
            <a:r>
              <a:rPr lang="en-US" sz="4829" spc="-193">
                <a:solidFill>
                  <a:srgbClr val="000000"/>
                </a:solidFill>
                <a:latin typeface="Inter"/>
                <a:ea typeface="Inter"/>
                <a:cs typeface="Inter"/>
                <a:sym typeface="Inter"/>
              </a:rPr>
              <a:t>Günlük Plan</a:t>
            </a:r>
          </a:p>
          <a:p>
            <a:pPr marL="1042633" lvl="1" indent="-521317" algn="l">
              <a:lnSpc>
                <a:spcPts val="6760"/>
              </a:lnSpc>
              <a:buFont typeface="Arial"/>
              <a:buChar char="•"/>
            </a:pPr>
            <a:r>
              <a:rPr lang="en-US" sz="4829" spc="-193">
                <a:solidFill>
                  <a:srgbClr val="000000"/>
                </a:solidFill>
                <a:latin typeface="Inter"/>
                <a:ea typeface="Inter"/>
                <a:cs typeface="Inter"/>
                <a:sym typeface="Inter"/>
              </a:rPr>
              <a:t>Uygulama</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FEEEC"/>
        </a:solidFill>
        <a:effectLst/>
      </p:bgPr>
    </p:bg>
    <p:spTree>
      <p:nvGrpSpPr>
        <p:cNvPr id="1" name=""/>
        <p:cNvGrpSpPr/>
        <p:nvPr/>
      </p:nvGrpSpPr>
      <p:grpSpPr>
        <a:xfrm>
          <a:off x="0" y="0"/>
          <a:ext cx="0" cy="0"/>
          <a:chOff x="0" y="0"/>
          <a:chExt cx="0" cy="0"/>
        </a:xfrm>
      </p:grpSpPr>
      <p:sp>
        <p:nvSpPr>
          <p:cNvPr id="2" name="Freeform 2"/>
          <p:cNvSpPr/>
          <p:nvPr/>
        </p:nvSpPr>
        <p:spPr>
          <a:xfrm>
            <a:off x="1346439" y="1544754"/>
            <a:ext cx="13615667" cy="9769241"/>
          </a:xfrm>
          <a:custGeom>
            <a:avLst/>
            <a:gdLst/>
            <a:ahLst/>
            <a:cxnLst/>
            <a:rect l="l" t="t" r="r" b="b"/>
            <a:pathLst>
              <a:path w="13615667" h="9769241">
                <a:moveTo>
                  <a:pt x="0" y="0"/>
                </a:moveTo>
                <a:lnTo>
                  <a:pt x="13615667" y="0"/>
                </a:lnTo>
                <a:lnTo>
                  <a:pt x="13615667" y="9769242"/>
                </a:lnTo>
                <a:lnTo>
                  <a:pt x="0" y="9769242"/>
                </a:lnTo>
                <a:lnTo>
                  <a:pt x="0" y="0"/>
                </a:lnTo>
                <a:close/>
              </a:path>
            </a:pathLst>
          </a:custGeom>
          <a:blipFill>
            <a:blip r:embed="rId2"/>
            <a:stretch>
              <a:fillRect/>
            </a:stretch>
          </a:blipFill>
        </p:spPr>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FEEEC"/>
        </a:solidFill>
        <a:effectLst/>
      </p:bgPr>
    </p:bg>
    <p:spTree>
      <p:nvGrpSpPr>
        <p:cNvPr id="1" name=""/>
        <p:cNvGrpSpPr/>
        <p:nvPr/>
      </p:nvGrpSpPr>
      <p:grpSpPr>
        <a:xfrm>
          <a:off x="0" y="0"/>
          <a:ext cx="0" cy="0"/>
          <a:chOff x="0" y="0"/>
          <a:chExt cx="0" cy="0"/>
        </a:xfrm>
      </p:grpSpPr>
      <p:sp>
        <p:nvSpPr>
          <p:cNvPr id="2" name="Freeform 2"/>
          <p:cNvSpPr/>
          <p:nvPr/>
        </p:nvSpPr>
        <p:spPr>
          <a:xfrm>
            <a:off x="582783" y="7035685"/>
            <a:ext cx="7052857" cy="4537190"/>
          </a:xfrm>
          <a:custGeom>
            <a:avLst/>
            <a:gdLst/>
            <a:ahLst/>
            <a:cxnLst/>
            <a:rect l="l" t="t" r="r" b="b"/>
            <a:pathLst>
              <a:path w="7052857" h="4537190">
                <a:moveTo>
                  <a:pt x="0" y="0"/>
                </a:moveTo>
                <a:lnTo>
                  <a:pt x="7052857" y="0"/>
                </a:lnTo>
                <a:lnTo>
                  <a:pt x="7052857" y="4537190"/>
                </a:lnTo>
                <a:lnTo>
                  <a:pt x="0" y="4537190"/>
                </a:lnTo>
                <a:lnTo>
                  <a:pt x="0" y="0"/>
                </a:lnTo>
                <a:close/>
              </a:path>
            </a:pathLst>
          </a:custGeom>
          <a:blipFill>
            <a:blip r:embed="rId2"/>
            <a:stretch>
              <a:fillRect l="-7825" r="-7825"/>
            </a:stretch>
          </a:blipFill>
        </p:spPr>
      </p:sp>
      <p:sp>
        <p:nvSpPr>
          <p:cNvPr id="3" name="Freeform 3"/>
          <p:cNvSpPr/>
          <p:nvPr/>
        </p:nvSpPr>
        <p:spPr>
          <a:xfrm>
            <a:off x="582783" y="1132070"/>
            <a:ext cx="7195958" cy="5081861"/>
          </a:xfrm>
          <a:custGeom>
            <a:avLst/>
            <a:gdLst/>
            <a:ahLst/>
            <a:cxnLst/>
            <a:rect l="l" t="t" r="r" b="b"/>
            <a:pathLst>
              <a:path w="7195958" h="5081861">
                <a:moveTo>
                  <a:pt x="0" y="0"/>
                </a:moveTo>
                <a:lnTo>
                  <a:pt x="7195958" y="0"/>
                </a:lnTo>
                <a:lnTo>
                  <a:pt x="7195958" y="5081861"/>
                </a:lnTo>
                <a:lnTo>
                  <a:pt x="0" y="5081861"/>
                </a:lnTo>
                <a:lnTo>
                  <a:pt x="0" y="0"/>
                </a:lnTo>
                <a:close/>
              </a:path>
            </a:pathLst>
          </a:custGeom>
          <a:blipFill>
            <a:blip r:embed="rId3"/>
            <a:stretch>
              <a:fillRect l="-17511" r="-13268"/>
            </a:stretch>
          </a:blipFill>
        </p:spPr>
      </p:sp>
      <p:sp>
        <p:nvSpPr>
          <p:cNvPr id="4" name="Freeform 4"/>
          <p:cNvSpPr/>
          <p:nvPr/>
        </p:nvSpPr>
        <p:spPr>
          <a:xfrm>
            <a:off x="9144904" y="3160452"/>
            <a:ext cx="8114396" cy="6143828"/>
          </a:xfrm>
          <a:custGeom>
            <a:avLst/>
            <a:gdLst/>
            <a:ahLst/>
            <a:cxnLst/>
            <a:rect l="l" t="t" r="r" b="b"/>
            <a:pathLst>
              <a:path w="8114396" h="6143828">
                <a:moveTo>
                  <a:pt x="0" y="0"/>
                </a:moveTo>
                <a:lnTo>
                  <a:pt x="8114396" y="0"/>
                </a:lnTo>
                <a:lnTo>
                  <a:pt x="8114396" y="6143828"/>
                </a:lnTo>
                <a:lnTo>
                  <a:pt x="0" y="6143828"/>
                </a:lnTo>
                <a:lnTo>
                  <a:pt x="0" y="0"/>
                </a:lnTo>
                <a:close/>
              </a:path>
            </a:pathLst>
          </a:custGeom>
          <a:blipFill>
            <a:blip r:embed="rId4"/>
            <a:stretch>
              <a:fillRect l="-19783" r="-19783"/>
            </a:stretch>
          </a:blipFill>
        </p:spPr>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FEEEC"/>
        </a:solidFill>
        <a:effectLst/>
      </p:bgPr>
    </p:bg>
    <p:spTree>
      <p:nvGrpSpPr>
        <p:cNvPr id="1" name=""/>
        <p:cNvGrpSpPr/>
        <p:nvPr/>
      </p:nvGrpSpPr>
      <p:grpSpPr>
        <a:xfrm>
          <a:off x="0" y="0"/>
          <a:ext cx="0" cy="0"/>
          <a:chOff x="0" y="0"/>
          <a:chExt cx="0" cy="0"/>
        </a:xfrm>
      </p:grpSpPr>
      <p:sp>
        <p:nvSpPr>
          <p:cNvPr id="2" name="Freeform 2"/>
          <p:cNvSpPr/>
          <p:nvPr/>
        </p:nvSpPr>
        <p:spPr>
          <a:xfrm>
            <a:off x="1395388" y="1285875"/>
            <a:ext cx="6972651" cy="10888469"/>
          </a:xfrm>
          <a:custGeom>
            <a:avLst/>
            <a:gdLst/>
            <a:ahLst/>
            <a:cxnLst/>
            <a:rect l="l" t="t" r="r" b="b"/>
            <a:pathLst>
              <a:path w="6972651" h="10888469">
                <a:moveTo>
                  <a:pt x="0" y="0"/>
                </a:moveTo>
                <a:lnTo>
                  <a:pt x="6972651" y="0"/>
                </a:lnTo>
                <a:lnTo>
                  <a:pt x="6972651" y="10888469"/>
                </a:lnTo>
                <a:lnTo>
                  <a:pt x="0" y="10888469"/>
                </a:lnTo>
                <a:lnTo>
                  <a:pt x="0" y="0"/>
                </a:lnTo>
                <a:close/>
              </a:path>
            </a:pathLst>
          </a:custGeom>
          <a:blipFill>
            <a:blip r:embed="rId2"/>
            <a:stretch>
              <a:fillRect l="-2703" r="-2703"/>
            </a:stretch>
          </a:blipFill>
        </p:spPr>
      </p:sp>
      <p:sp>
        <p:nvSpPr>
          <p:cNvPr id="3" name="Freeform 3"/>
          <p:cNvSpPr/>
          <p:nvPr/>
        </p:nvSpPr>
        <p:spPr>
          <a:xfrm>
            <a:off x="9544050" y="1285875"/>
            <a:ext cx="7715250" cy="10287000"/>
          </a:xfrm>
          <a:custGeom>
            <a:avLst/>
            <a:gdLst/>
            <a:ahLst/>
            <a:cxnLst/>
            <a:rect l="l" t="t" r="r" b="b"/>
            <a:pathLst>
              <a:path w="7715250" h="10287000">
                <a:moveTo>
                  <a:pt x="0" y="0"/>
                </a:moveTo>
                <a:lnTo>
                  <a:pt x="7715250" y="0"/>
                </a:lnTo>
                <a:lnTo>
                  <a:pt x="7715250" y="10287000"/>
                </a:lnTo>
                <a:lnTo>
                  <a:pt x="0" y="10287000"/>
                </a:lnTo>
                <a:lnTo>
                  <a:pt x="0" y="0"/>
                </a:lnTo>
                <a:close/>
              </a:path>
            </a:pathLst>
          </a:custGeom>
          <a:blipFill>
            <a:blip r:embed="rId3"/>
            <a:stretch>
              <a:fillRect/>
            </a:stretch>
          </a:blipFill>
        </p:spPr>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FEEEC"/>
        </a:solidFill>
        <a:effectLst/>
      </p:bgPr>
    </p:bg>
    <p:spTree>
      <p:nvGrpSpPr>
        <p:cNvPr id="1" name=""/>
        <p:cNvGrpSpPr/>
        <p:nvPr/>
      </p:nvGrpSpPr>
      <p:grpSpPr>
        <a:xfrm>
          <a:off x="0" y="0"/>
          <a:ext cx="0" cy="0"/>
          <a:chOff x="0" y="0"/>
          <a:chExt cx="0" cy="0"/>
        </a:xfrm>
      </p:grpSpPr>
      <p:sp>
        <p:nvSpPr>
          <p:cNvPr id="2" name="Freeform 2"/>
          <p:cNvSpPr/>
          <p:nvPr/>
        </p:nvSpPr>
        <p:spPr>
          <a:xfrm>
            <a:off x="8791025" y="1285875"/>
            <a:ext cx="7673025" cy="11078068"/>
          </a:xfrm>
          <a:custGeom>
            <a:avLst/>
            <a:gdLst/>
            <a:ahLst/>
            <a:cxnLst/>
            <a:rect l="l" t="t" r="r" b="b"/>
            <a:pathLst>
              <a:path w="7673025" h="11078068">
                <a:moveTo>
                  <a:pt x="0" y="0"/>
                </a:moveTo>
                <a:lnTo>
                  <a:pt x="7673025" y="0"/>
                </a:lnTo>
                <a:lnTo>
                  <a:pt x="7673025" y="11078068"/>
                </a:lnTo>
                <a:lnTo>
                  <a:pt x="0" y="11078068"/>
                </a:lnTo>
                <a:lnTo>
                  <a:pt x="0" y="0"/>
                </a:lnTo>
                <a:close/>
              </a:path>
            </a:pathLst>
          </a:custGeom>
          <a:blipFill>
            <a:blip r:embed="rId2"/>
            <a:stretch>
              <a:fillRect t="-1979" b="-1979"/>
            </a:stretch>
          </a:blipFill>
        </p:spPr>
      </p:sp>
      <p:sp>
        <p:nvSpPr>
          <p:cNvPr id="3" name="TextBox 3"/>
          <p:cNvSpPr txBox="1"/>
          <p:nvPr/>
        </p:nvSpPr>
        <p:spPr>
          <a:xfrm>
            <a:off x="1028700" y="3262970"/>
            <a:ext cx="6430344" cy="4844735"/>
          </a:xfrm>
          <a:prstGeom prst="rect">
            <a:avLst/>
          </a:prstGeom>
        </p:spPr>
        <p:txBody>
          <a:bodyPr lIns="0" tIns="0" rIns="0" bIns="0" rtlCol="0" anchor="t">
            <a:spAutoFit/>
          </a:bodyPr>
          <a:lstStyle/>
          <a:p>
            <a:pPr algn="l">
              <a:lnSpc>
                <a:spcPts val="3867"/>
              </a:lnSpc>
              <a:spcBef>
                <a:spcPct val="0"/>
              </a:spcBef>
            </a:pPr>
            <a:r>
              <a:rPr lang="en-US" sz="2762" spc="-110">
                <a:solidFill>
                  <a:srgbClr val="000000"/>
                </a:solidFill>
                <a:latin typeface="Inter"/>
                <a:ea typeface="Inter"/>
                <a:cs typeface="Inter"/>
                <a:sym typeface="Inter"/>
              </a:rPr>
              <a:t> </a:t>
            </a:r>
            <a:r>
              <a:rPr lang="en-US" sz="2762" spc="-110">
                <a:solidFill>
                  <a:srgbClr val="B93240"/>
                </a:solidFill>
                <a:latin typeface="Inter"/>
                <a:ea typeface="Inter"/>
                <a:cs typeface="Inter"/>
                <a:sym typeface="Inter"/>
              </a:rPr>
              <a:t>Mürekkep (Adinkra Adur</a:t>
            </a:r>
            <a:r>
              <a:rPr lang="en-US" sz="2762" spc="-110">
                <a:solidFill>
                  <a:srgbClr val="C8230F"/>
                </a:solidFill>
                <a:latin typeface="Inter"/>
                <a:ea typeface="Inter"/>
                <a:cs typeface="Inter"/>
                <a:sym typeface="Inter"/>
              </a:rPr>
              <a:t>o)</a:t>
            </a:r>
          </a:p>
          <a:p>
            <a:pPr algn="l">
              <a:lnSpc>
                <a:spcPts val="3867"/>
              </a:lnSpc>
              <a:spcBef>
                <a:spcPct val="0"/>
              </a:spcBef>
            </a:pPr>
            <a:r>
              <a:rPr lang="en-US" sz="2762" spc="-110">
                <a:solidFill>
                  <a:srgbClr val="000000"/>
                </a:solidFill>
                <a:latin typeface="Inter"/>
                <a:ea typeface="Inter"/>
                <a:cs typeface="Inter"/>
                <a:sym typeface="Inter"/>
              </a:rPr>
              <a:t>Kullanılan mürekkebin adı Adinkra Aduro ("Adinkra ilacı/boyası")'dır.</a:t>
            </a:r>
          </a:p>
          <a:p>
            <a:pPr algn="l">
              <a:lnSpc>
                <a:spcPts val="3867"/>
              </a:lnSpc>
              <a:spcBef>
                <a:spcPct val="0"/>
              </a:spcBef>
            </a:pPr>
            <a:r>
              <a:rPr lang="en-US" sz="2762" spc="-110">
                <a:solidFill>
                  <a:srgbClr val="000000"/>
                </a:solidFill>
                <a:latin typeface="Inter"/>
                <a:ea typeface="Inter"/>
                <a:cs typeface="Inter"/>
                <a:sym typeface="Inter"/>
              </a:rPr>
              <a:t>Yapılışı: Bu kalıcı siyah boya, Badie ağacının (Bridelia ferruginea) kabuklarının günlerce su içinde kaynatılmasıyla elde edilir. Uzun kaynatma süreci, boyanın kumaş liflerine derinlemesine nüfuz etmesini sağlayan doğal tanenleri serbest bırakır.</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FEEEC"/>
        </a:solidFill>
        <a:effectLst/>
      </p:bgPr>
    </p:bg>
    <p:spTree>
      <p:nvGrpSpPr>
        <p:cNvPr id="1" name=""/>
        <p:cNvGrpSpPr/>
        <p:nvPr/>
      </p:nvGrpSpPr>
      <p:grpSpPr>
        <a:xfrm>
          <a:off x="0" y="0"/>
          <a:ext cx="0" cy="0"/>
          <a:chOff x="0" y="0"/>
          <a:chExt cx="0" cy="0"/>
        </a:xfrm>
      </p:grpSpPr>
      <p:sp>
        <p:nvSpPr>
          <p:cNvPr id="2" name="Freeform 2"/>
          <p:cNvSpPr/>
          <p:nvPr/>
        </p:nvSpPr>
        <p:spPr>
          <a:xfrm>
            <a:off x="662012" y="2008139"/>
            <a:ext cx="7275309" cy="4263421"/>
          </a:xfrm>
          <a:custGeom>
            <a:avLst/>
            <a:gdLst/>
            <a:ahLst/>
            <a:cxnLst/>
            <a:rect l="l" t="t" r="r" b="b"/>
            <a:pathLst>
              <a:path w="7275309" h="4263421">
                <a:moveTo>
                  <a:pt x="0" y="0"/>
                </a:moveTo>
                <a:lnTo>
                  <a:pt x="7275309" y="0"/>
                </a:lnTo>
                <a:lnTo>
                  <a:pt x="7275309" y="4263421"/>
                </a:lnTo>
                <a:lnTo>
                  <a:pt x="0" y="4263421"/>
                </a:lnTo>
                <a:lnTo>
                  <a:pt x="0" y="0"/>
                </a:lnTo>
                <a:close/>
              </a:path>
            </a:pathLst>
          </a:custGeom>
          <a:blipFill>
            <a:blip r:embed="rId2"/>
            <a:stretch>
              <a:fillRect l="-6306"/>
            </a:stretch>
          </a:blipFill>
        </p:spPr>
      </p:sp>
      <p:sp>
        <p:nvSpPr>
          <p:cNvPr id="3" name="Freeform 3"/>
          <p:cNvSpPr/>
          <p:nvPr/>
        </p:nvSpPr>
        <p:spPr>
          <a:xfrm>
            <a:off x="8889651" y="5216290"/>
            <a:ext cx="8756645" cy="5823169"/>
          </a:xfrm>
          <a:custGeom>
            <a:avLst/>
            <a:gdLst/>
            <a:ahLst/>
            <a:cxnLst/>
            <a:rect l="l" t="t" r="r" b="b"/>
            <a:pathLst>
              <a:path w="8756645" h="5823169">
                <a:moveTo>
                  <a:pt x="0" y="0"/>
                </a:moveTo>
                <a:lnTo>
                  <a:pt x="8756645" y="0"/>
                </a:lnTo>
                <a:lnTo>
                  <a:pt x="8756645" y="5823169"/>
                </a:lnTo>
                <a:lnTo>
                  <a:pt x="0" y="5823169"/>
                </a:lnTo>
                <a:lnTo>
                  <a:pt x="0" y="0"/>
                </a:lnTo>
                <a:close/>
              </a:path>
            </a:pathLst>
          </a:custGeom>
          <a:blipFill>
            <a:blip r:embed="rId3"/>
            <a:stretch>
              <a:fillRect/>
            </a:stretch>
          </a:blipFill>
        </p:spPr>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FEEEC"/>
        </a:solidFill>
        <a:effectLst/>
      </p:bgPr>
    </p:bg>
    <p:spTree>
      <p:nvGrpSpPr>
        <p:cNvPr id="1" name=""/>
        <p:cNvGrpSpPr/>
        <p:nvPr/>
      </p:nvGrpSpPr>
      <p:grpSpPr>
        <a:xfrm>
          <a:off x="0" y="0"/>
          <a:ext cx="0" cy="0"/>
          <a:chOff x="0" y="0"/>
          <a:chExt cx="0" cy="0"/>
        </a:xfrm>
      </p:grpSpPr>
      <p:sp>
        <p:nvSpPr>
          <p:cNvPr id="2" name="Freeform 2"/>
          <p:cNvSpPr/>
          <p:nvPr/>
        </p:nvSpPr>
        <p:spPr>
          <a:xfrm>
            <a:off x="593258" y="3217623"/>
            <a:ext cx="8730540" cy="5827635"/>
          </a:xfrm>
          <a:custGeom>
            <a:avLst/>
            <a:gdLst/>
            <a:ahLst/>
            <a:cxnLst/>
            <a:rect l="l" t="t" r="r" b="b"/>
            <a:pathLst>
              <a:path w="8730540" h="5827635">
                <a:moveTo>
                  <a:pt x="0" y="0"/>
                </a:moveTo>
                <a:lnTo>
                  <a:pt x="8730540" y="0"/>
                </a:lnTo>
                <a:lnTo>
                  <a:pt x="8730540" y="5827636"/>
                </a:lnTo>
                <a:lnTo>
                  <a:pt x="0" y="5827636"/>
                </a:lnTo>
                <a:lnTo>
                  <a:pt x="0" y="0"/>
                </a:lnTo>
                <a:close/>
              </a:path>
            </a:pathLst>
          </a:custGeom>
          <a:blipFill>
            <a:blip r:embed="rId2"/>
            <a:stretch>
              <a:fillRect/>
            </a:stretch>
          </a:blipFill>
        </p:spPr>
      </p:sp>
      <p:sp>
        <p:nvSpPr>
          <p:cNvPr id="3" name="Freeform 3"/>
          <p:cNvSpPr/>
          <p:nvPr/>
        </p:nvSpPr>
        <p:spPr>
          <a:xfrm>
            <a:off x="10298762" y="3371819"/>
            <a:ext cx="6284731" cy="5519243"/>
          </a:xfrm>
          <a:custGeom>
            <a:avLst/>
            <a:gdLst/>
            <a:ahLst/>
            <a:cxnLst/>
            <a:rect l="l" t="t" r="r" b="b"/>
            <a:pathLst>
              <a:path w="6284731" h="5519243">
                <a:moveTo>
                  <a:pt x="0" y="0"/>
                </a:moveTo>
                <a:lnTo>
                  <a:pt x="6284730" y="0"/>
                </a:lnTo>
                <a:lnTo>
                  <a:pt x="6284730" y="5519243"/>
                </a:lnTo>
                <a:lnTo>
                  <a:pt x="0" y="5519243"/>
                </a:lnTo>
                <a:lnTo>
                  <a:pt x="0" y="0"/>
                </a:lnTo>
                <a:close/>
              </a:path>
            </a:pathLst>
          </a:custGeom>
          <a:blipFill>
            <a:blip r:embed="rId3"/>
            <a:stretch>
              <a:fillRect l="-23703" r="-8022" b="-7059"/>
            </a:stretch>
          </a:blipFill>
        </p:spPr>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FEEEC"/>
        </a:solidFill>
        <a:effectLst/>
      </p:bgPr>
    </p:bg>
    <p:spTree>
      <p:nvGrpSpPr>
        <p:cNvPr id="1" name=""/>
        <p:cNvGrpSpPr/>
        <p:nvPr/>
      </p:nvGrpSpPr>
      <p:grpSpPr>
        <a:xfrm>
          <a:off x="0" y="0"/>
          <a:ext cx="0" cy="0"/>
          <a:chOff x="0" y="0"/>
          <a:chExt cx="0" cy="0"/>
        </a:xfrm>
      </p:grpSpPr>
      <p:sp>
        <p:nvSpPr>
          <p:cNvPr id="2" name="Freeform 2"/>
          <p:cNvSpPr/>
          <p:nvPr/>
        </p:nvSpPr>
        <p:spPr>
          <a:xfrm>
            <a:off x="800859" y="5221845"/>
            <a:ext cx="4767719" cy="5709326"/>
          </a:xfrm>
          <a:custGeom>
            <a:avLst/>
            <a:gdLst/>
            <a:ahLst/>
            <a:cxnLst/>
            <a:rect l="l" t="t" r="r" b="b"/>
            <a:pathLst>
              <a:path w="4767719" h="5709326">
                <a:moveTo>
                  <a:pt x="0" y="0"/>
                </a:moveTo>
                <a:lnTo>
                  <a:pt x="4767719" y="0"/>
                </a:lnTo>
                <a:lnTo>
                  <a:pt x="4767719" y="5709326"/>
                </a:lnTo>
                <a:lnTo>
                  <a:pt x="0" y="5709326"/>
                </a:lnTo>
                <a:lnTo>
                  <a:pt x="0" y="0"/>
                </a:lnTo>
                <a:close/>
              </a:path>
            </a:pathLst>
          </a:custGeom>
          <a:blipFill>
            <a:blip r:embed="rId2"/>
            <a:stretch>
              <a:fillRect t="-4816" b="-6526"/>
            </a:stretch>
          </a:blipFill>
        </p:spPr>
      </p:sp>
      <p:sp>
        <p:nvSpPr>
          <p:cNvPr id="3" name="Freeform 3"/>
          <p:cNvSpPr/>
          <p:nvPr/>
        </p:nvSpPr>
        <p:spPr>
          <a:xfrm>
            <a:off x="10146109" y="2593310"/>
            <a:ext cx="6303467" cy="8337861"/>
          </a:xfrm>
          <a:custGeom>
            <a:avLst/>
            <a:gdLst/>
            <a:ahLst/>
            <a:cxnLst/>
            <a:rect l="l" t="t" r="r" b="b"/>
            <a:pathLst>
              <a:path w="6303467" h="8337861">
                <a:moveTo>
                  <a:pt x="0" y="0"/>
                </a:moveTo>
                <a:lnTo>
                  <a:pt x="6303467" y="0"/>
                </a:lnTo>
                <a:lnTo>
                  <a:pt x="6303467" y="8337861"/>
                </a:lnTo>
                <a:lnTo>
                  <a:pt x="0" y="8337861"/>
                </a:lnTo>
                <a:lnTo>
                  <a:pt x="0" y="0"/>
                </a:lnTo>
                <a:close/>
              </a:path>
            </a:pathLst>
          </a:custGeom>
          <a:blipFill>
            <a:blip r:embed="rId3"/>
            <a:stretch>
              <a:fillRect t="-501" b="-501"/>
            </a:stretch>
          </a:blipFill>
        </p:spPr>
      </p:sp>
      <p:sp>
        <p:nvSpPr>
          <p:cNvPr id="4" name="TextBox 4"/>
          <p:cNvSpPr txBox="1"/>
          <p:nvPr/>
        </p:nvSpPr>
        <p:spPr>
          <a:xfrm>
            <a:off x="800859" y="2548545"/>
            <a:ext cx="7404556" cy="1627272"/>
          </a:xfrm>
          <a:prstGeom prst="rect">
            <a:avLst/>
          </a:prstGeom>
        </p:spPr>
        <p:txBody>
          <a:bodyPr lIns="0" tIns="0" rIns="0" bIns="0" rtlCol="0" anchor="t">
            <a:spAutoFit/>
          </a:bodyPr>
          <a:lstStyle/>
          <a:p>
            <a:pPr algn="l">
              <a:lnSpc>
                <a:spcPts val="3232"/>
              </a:lnSpc>
              <a:spcBef>
                <a:spcPct val="0"/>
              </a:spcBef>
            </a:pPr>
            <a:r>
              <a:rPr lang="en-US" sz="2309" spc="-92">
                <a:solidFill>
                  <a:srgbClr val="B93240"/>
                </a:solidFill>
                <a:latin typeface="Inter"/>
                <a:ea typeface="Inter"/>
                <a:cs typeface="Inter"/>
                <a:sym typeface="Inter"/>
              </a:rPr>
              <a:t>Zemin Kumaşı</a:t>
            </a:r>
          </a:p>
          <a:p>
            <a:pPr algn="l">
              <a:lnSpc>
                <a:spcPts val="3232"/>
              </a:lnSpc>
              <a:spcBef>
                <a:spcPct val="0"/>
              </a:spcBef>
            </a:pPr>
            <a:r>
              <a:rPr lang="en-US" sz="2309" spc="-92">
                <a:solidFill>
                  <a:srgbClr val="000000"/>
                </a:solidFill>
                <a:latin typeface="Inter"/>
                <a:ea typeface="Inter"/>
                <a:cs typeface="Inter"/>
                <a:sym typeface="Inter"/>
              </a:rPr>
              <a:t>Zemin olarak genellikle pamuklu veya ipek kumaşlar kullanılır. Kumaşlar, çoğunlukla yas ve ritüel amaçları için koyu kahverengi veya krem tonlarındadır.</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FEEEC"/>
        </a:solidFill>
        <a:effectLst/>
      </p:bgPr>
    </p:bg>
    <p:spTree>
      <p:nvGrpSpPr>
        <p:cNvPr id="1" name=""/>
        <p:cNvGrpSpPr/>
        <p:nvPr/>
      </p:nvGrpSpPr>
      <p:grpSpPr>
        <a:xfrm>
          <a:off x="0" y="0"/>
          <a:ext cx="0" cy="0"/>
          <a:chOff x="0" y="0"/>
          <a:chExt cx="0" cy="0"/>
        </a:xfrm>
      </p:grpSpPr>
      <p:sp>
        <p:nvSpPr>
          <p:cNvPr id="2" name="Freeform 2"/>
          <p:cNvSpPr/>
          <p:nvPr/>
        </p:nvSpPr>
        <p:spPr>
          <a:xfrm>
            <a:off x="5111546" y="1468358"/>
            <a:ext cx="7384075" cy="9230094"/>
          </a:xfrm>
          <a:custGeom>
            <a:avLst/>
            <a:gdLst/>
            <a:ahLst/>
            <a:cxnLst/>
            <a:rect l="l" t="t" r="r" b="b"/>
            <a:pathLst>
              <a:path w="7384075" h="9230094">
                <a:moveTo>
                  <a:pt x="0" y="0"/>
                </a:moveTo>
                <a:lnTo>
                  <a:pt x="7384075" y="0"/>
                </a:lnTo>
                <a:lnTo>
                  <a:pt x="7384075" y="9230094"/>
                </a:lnTo>
                <a:lnTo>
                  <a:pt x="0" y="9230094"/>
                </a:lnTo>
                <a:lnTo>
                  <a:pt x="0" y="0"/>
                </a:lnTo>
                <a:close/>
              </a:path>
            </a:pathLst>
          </a:custGeom>
          <a:blipFill>
            <a:blip r:embed="rId2"/>
            <a:stretch>
              <a:fillRect/>
            </a:stretch>
          </a:blipFill>
        </p:spPr>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FEEEC"/>
        </a:solidFill>
        <a:effectLst/>
      </p:bgPr>
    </p:bg>
    <p:spTree>
      <p:nvGrpSpPr>
        <p:cNvPr id="1" name=""/>
        <p:cNvGrpSpPr/>
        <p:nvPr/>
      </p:nvGrpSpPr>
      <p:grpSpPr>
        <a:xfrm>
          <a:off x="0" y="0"/>
          <a:ext cx="0" cy="0"/>
          <a:chOff x="0" y="0"/>
          <a:chExt cx="0" cy="0"/>
        </a:xfrm>
      </p:grpSpPr>
      <p:sp>
        <p:nvSpPr>
          <p:cNvPr id="2" name="Freeform 2"/>
          <p:cNvSpPr/>
          <p:nvPr/>
        </p:nvSpPr>
        <p:spPr>
          <a:xfrm>
            <a:off x="5399660" y="1629645"/>
            <a:ext cx="6840855" cy="10287000"/>
          </a:xfrm>
          <a:custGeom>
            <a:avLst/>
            <a:gdLst/>
            <a:ahLst/>
            <a:cxnLst/>
            <a:rect l="l" t="t" r="r" b="b"/>
            <a:pathLst>
              <a:path w="6840855" h="10287000">
                <a:moveTo>
                  <a:pt x="0" y="0"/>
                </a:moveTo>
                <a:lnTo>
                  <a:pt x="6840855" y="0"/>
                </a:lnTo>
                <a:lnTo>
                  <a:pt x="6840855" y="10287000"/>
                </a:lnTo>
                <a:lnTo>
                  <a:pt x="0" y="10287000"/>
                </a:lnTo>
                <a:lnTo>
                  <a:pt x="0" y="0"/>
                </a:lnTo>
                <a:close/>
              </a:path>
            </a:pathLst>
          </a:custGeom>
          <a:blipFill>
            <a:blip r:embed="rId2"/>
            <a:stretch>
              <a:fillRect/>
            </a:stretch>
          </a:blipFill>
        </p:spPr>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FEEEC"/>
        </a:solidFill>
        <a:effectLst/>
      </p:bgPr>
    </p:bg>
    <p:spTree>
      <p:nvGrpSpPr>
        <p:cNvPr id="1" name=""/>
        <p:cNvGrpSpPr/>
        <p:nvPr/>
      </p:nvGrpSpPr>
      <p:grpSpPr>
        <a:xfrm>
          <a:off x="0" y="0"/>
          <a:ext cx="0" cy="0"/>
          <a:chOff x="0" y="0"/>
          <a:chExt cx="0" cy="0"/>
        </a:xfrm>
      </p:grpSpPr>
      <p:sp>
        <p:nvSpPr>
          <p:cNvPr id="2" name="Freeform 2"/>
          <p:cNvSpPr/>
          <p:nvPr/>
        </p:nvSpPr>
        <p:spPr>
          <a:xfrm>
            <a:off x="4676104" y="1466365"/>
            <a:ext cx="7940815" cy="9926019"/>
          </a:xfrm>
          <a:custGeom>
            <a:avLst/>
            <a:gdLst/>
            <a:ahLst/>
            <a:cxnLst/>
            <a:rect l="l" t="t" r="r" b="b"/>
            <a:pathLst>
              <a:path w="7940815" h="9926019">
                <a:moveTo>
                  <a:pt x="0" y="0"/>
                </a:moveTo>
                <a:lnTo>
                  <a:pt x="7940815" y="0"/>
                </a:lnTo>
                <a:lnTo>
                  <a:pt x="7940815" y="9926020"/>
                </a:lnTo>
                <a:lnTo>
                  <a:pt x="0" y="9926020"/>
                </a:lnTo>
                <a:lnTo>
                  <a:pt x="0" y="0"/>
                </a:lnTo>
                <a:close/>
              </a:path>
            </a:pathLst>
          </a:custGeom>
          <a:blipFill>
            <a:blip r:embed="rId2"/>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FEEEC"/>
        </a:solidFill>
        <a:effectLst/>
      </p:bgPr>
    </p:bg>
    <p:spTree>
      <p:nvGrpSpPr>
        <p:cNvPr id="1" name=""/>
        <p:cNvGrpSpPr/>
        <p:nvPr/>
      </p:nvGrpSpPr>
      <p:grpSpPr>
        <a:xfrm>
          <a:off x="0" y="0"/>
          <a:ext cx="0" cy="0"/>
          <a:chOff x="0" y="0"/>
          <a:chExt cx="0" cy="0"/>
        </a:xfrm>
      </p:grpSpPr>
      <p:sp>
        <p:nvSpPr>
          <p:cNvPr id="2" name="Freeform 2"/>
          <p:cNvSpPr/>
          <p:nvPr/>
        </p:nvSpPr>
        <p:spPr>
          <a:xfrm>
            <a:off x="12497802" y="3780237"/>
            <a:ext cx="4919532" cy="5298276"/>
          </a:xfrm>
          <a:custGeom>
            <a:avLst/>
            <a:gdLst/>
            <a:ahLst/>
            <a:cxnLst/>
            <a:rect l="l" t="t" r="r" b="b"/>
            <a:pathLst>
              <a:path w="4919532" h="5298276">
                <a:moveTo>
                  <a:pt x="0" y="0"/>
                </a:moveTo>
                <a:lnTo>
                  <a:pt x="4919531" y="0"/>
                </a:lnTo>
                <a:lnTo>
                  <a:pt x="4919531" y="5298276"/>
                </a:lnTo>
                <a:lnTo>
                  <a:pt x="0" y="5298276"/>
                </a:lnTo>
                <a:lnTo>
                  <a:pt x="0" y="0"/>
                </a:lnTo>
                <a:close/>
              </a:path>
            </a:pathLst>
          </a:custGeom>
          <a:blipFill>
            <a:blip r:embed="rId2"/>
            <a:stretch>
              <a:fillRect t="-389" b="-1167"/>
            </a:stretch>
          </a:blipFill>
        </p:spPr>
      </p:sp>
      <p:sp>
        <p:nvSpPr>
          <p:cNvPr id="3" name="TextBox 3"/>
          <p:cNvSpPr txBox="1"/>
          <p:nvPr/>
        </p:nvSpPr>
        <p:spPr>
          <a:xfrm>
            <a:off x="5853307" y="1535908"/>
            <a:ext cx="6032139" cy="778667"/>
          </a:xfrm>
          <a:prstGeom prst="rect">
            <a:avLst/>
          </a:prstGeom>
        </p:spPr>
        <p:txBody>
          <a:bodyPr lIns="0" tIns="0" rIns="0" bIns="0" rtlCol="0" anchor="t">
            <a:spAutoFit/>
          </a:bodyPr>
          <a:lstStyle/>
          <a:p>
            <a:pPr algn="ctr">
              <a:lnSpc>
                <a:spcPts val="6318"/>
              </a:lnSpc>
              <a:spcBef>
                <a:spcPct val="0"/>
              </a:spcBef>
            </a:pPr>
            <a:r>
              <a:rPr lang="en-US" sz="4513" b="1" spc="-180">
                <a:solidFill>
                  <a:srgbClr val="000000"/>
                </a:solidFill>
                <a:latin typeface="Inter Bold"/>
                <a:ea typeface="Inter Bold"/>
                <a:cs typeface="Inter Bold"/>
                <a:sym typeface="Inter Bold"/>
              </a:rPr>
              <a:t>GANA HAKKINDA BİLGİ</a:t>
            </a:r>
          </a:p>
        </p:txBody>
      </p:sp>
      <p:sp>
        <p:nvSpPr>
          <p:cNvPr id="4" name="TextBox 4"/>
          <p:cNvSpPr txBox="1"/>
          <p:nvPr/>
        </p:nvSpPr>
        <p:spPr>
          <a:xfrm>
            <a:off x="545897" y="2300886"/>
            <a:ext cx="19777886" cy="4128489"/>
          </a:xfrm>
          <a:prstGeom prst="rect">
            <a:avLst/>
          </a:prstGeom>
        </p:spPr>
        <p:txBody>
          <a:bodyPr lIns="0" tIns="0" rIns="0" bIns="0" rtlCol="0" anchor="t">
            <a:spAutoFit/>
          </a:bodyPr>
          <a:lstStyle/>
          <a:p>
            <a:pPr algn="l">
              <a:lnSpc>
                <a:spcPts val="2745"/>
              </a:lnSpc>
              <a:spcBef>
                <a:spcPct val="0"/>
              </a:spcBef>
            </a:pPr>
            <a:endParaRPr/>
          </a:p>
          <a:p>
            <a:pPr algn="l">
              <a:lnSpc>
                <a:spcPts val="2745"/>
              </a:lnSpc>
              <a:spcBef>
                <a:spcPct val="0"/>
              </a:spcBef>
            </a:pPr>
            <a:r>
              <a:rPr lang="en-US" sz="1960" b="1" spc="-78">
                <a:solidFill>
                  <a:srgbClr val="A41D10"/>
                </a:solidFill>
                <a:latin typeface="Inter Bold"/>
                <a:ea typeface="Inter Bold"/>
                <a:cs typeface="Inter Bold"/>
                <a:sym typeface="Inter Bold"/>
              </a:rPr>
              <a:t>COĞRAFI KONUM VE ÖZELLIKLER</a:t>
            </a:r>
          </a:p>
          <a:p>
            <a:pPr algn="l">
              <a:lnSpc>
                <a:spcPts val="2745"/>
              </a:lnSpc>
              <a:spcBef>
                <a:spcPct val="0"/>
              </a:spcBef>
            </a:pPr>
            <a:r>
              <a:rPr lang="en-US" sz="1960" spc="-78">
                <a:solidFill>
                  <a:srgbClr val="000000"/>
                </a:solidFill>
                <a:latin typeface="Inter"/>
                <a:ea typeface="Inter"/>
                <a:cs typeface="Inter"/>
                <a:sym typeface="Inter"/>
              </a:rPr>
              <a:t>Gana, Batı Afrika'nın önemli bir merkezidir ve konumu, iklimini ve ekonomisini doğrudan etkiler.</a:t>
            </a:r>
          </a:p>
          <a:p>
            <a:pPr algn="l">
              <a:lnSpc>
                <a:spcPts val="2745"/>
              </a:lnSpc>
              <a:spcBef>
                <a:spcPct val="0"/>
              </a:spcBef>
            </a:pPr>
            <a:r>
              <a:rPr lang="en-US" sz="1960" spc="-78">
                <a:solidFill>
                  <a:srgbClr val="000000"/>
                </a:solidFill>
                <a:latin typeface="Inter"/>
                <a:ea typeface="Inter"/>
                <a:cs typeface="Inter"/>
                <a:sym typeface="Inter"/>
              </a:rPr>
              <a:t> </a:t>
            </a:r>
          </a:p>
          <a:p>
            <a:pPr algn="l">
              <a:lnSpc>
                <a:spcPts val="2745"/>
              </a:lnSpc>
              <a:spcBef>
                <a:spcPct val="0"/>
              </a:spcBef>
            </a:pPr>
            <a:r>
              <a:rPr lang="en-US" sz="1960" spc="-78">
                <a:solidFill>
                  <a:srgbClr val="C8230F"/>
                </a:solidFill>
                <a:latin typeface="Inter"/>
                <a:ea typeface="Inter"/>
                <a:cs typeface="Inter"/>
                <a:sym typeface="Inter"/>
              </a:rPr>
              <a:t>Kıta:</a:t>
            </a:r>
            <a:r>
              <a:rPr lang="en-US" sz="1960" spc="-78">
                <a:solidFill>
                  <a:srgbClr val="000000"/>
                </a:solidFill>
                <a:latin typeface="Inter"/>
                <a:ea typeface="Inter"/>
                <a:cs typeface="Inter"/>
                <a:sym typeface="Inter"/>
              </a:rPr>
              <a:t> Afrika (Batı Afrika)</a:t>
            </a:r>
          </a:p>
          <a:p>
            <a:pPr algn="l">
              <a:lnSpc>
                <a:spcPts val="2745"/>
              </a:lnSpc>
              <a:spcBef>
                <a:spcPct val="0"/>
              </a:spcBef>
            </a:pPr>
            <a:r>
              <a:rPr lang="en-US" sz="1960" spc="-78">
                <a:solidFill>
                  <a:srgbClr val="C8230F"/>
                </a:solidFill>
                <a:latin typeface="Inter"/>
                <a:ea typeface="Inter"/>
                <a:cs typeface="Inter"/>
                <a:sym typeface="Inter"/>
              </a:rPr>
              <a:t>Enlem/Boylam:</a:t>
            </a:r>
            <a:r>
              <a:rPr lang="en-US" sz="1960" spc="-78">
                <a:solidFill>
                  <a:srgbClr val="000000"/>
                </a:solidFill>
                <a:latin typeface="Inter"/>
                <a:ea typeface="Inter"/>
                <a:cs typeface="Inter"/>
                <a:sym typeface="Inter"/>
              </a:rPr>
              <a:t> Ekvator'a oldukça yakındır. Ülkenin güney kısmı (yaklaşık $5^{\circ}$ ila $11^{\circ}</a:t>
            </a:r>
          </a:p>
          <a:p>
            <a:pPr algn="l">
              <a:lnSpc>
                <a:spcPts val="2745"/>
              </a:lnSpc>
              <a:spcBef>
                <a:spcPct val="0"/>
              </a:spcBef>
            </a:pPr>
            <a:r>
              <a:rPr lang="en-US" sz="1960" spc="-78">
                <a:solidFill>
                  <a:srgbClr val="000000"/>
                </a:solidFill>
                <a:latin typeface="Inter"/>
                <a:ea typeface="Inter"/>
                <a:cs typeface="Inter"/>
                <a:sym typeface="Inter"/>
              </a:rPr>
              <a:t> Kuzeyenlemleri arasında) ve başlangıç meridyenine (Greenwich) çok yakındır.</a:t>
            </a:r>
          </a:p>
          <a:p>
            <a:pPr algn="l">
              <a:lnSpc>
                <a:spcPts val="2745"/>
              </a:lnSpc>
              <a:spcBef>
                <a:spcPct val="0"/>
              </a:spcBef>
            </a:pPr>
            <a:r>
              <a:rPr lang="en-US" sz="1960" spc="-78">
                <a:solidFill>
                  <a:srgbClr val="A41D10"/>
                </a:solidFill>
                <a:latin typeface="Inter"/>
                <a:ea typeface="Inter"/>
                <a:cs typeface="Inter"/>
                <a:sym typeface="Inter"/>
              </a:rPr>
              <a:t>Sınır Komşuları:</a:t>
            </a:r>
          </a:p>
          <a:p>
            <a:pPr algn="l">
              <a:lnSpc>
                <a:spcPts val="2745"/>
              </a:lnSpc>
              <a:spcBef>
                <a:spcPct val="0"/>
              </a:spcBef>
            </a:pPr>
            <a:r>
              <a:rPr lang="en-US" sz="1960" spc="-78">
                <a:solidFill>
                  <a:srgbClr val="C8230F"/>
                </a:solidFill>
                <a:latin typeface="Inter"/>
                <a:ea typeface="Inter"/>
                <a:cs typeface="Inter"/>
                <a:sym typeface="Inter"/>
              </a:rPr>
              <a:t>Batıda:</a:t>
            </a:r>
            <a:r>
              <a:rPr lang="en-US" sz="1960" spc="-78">
                <a:solidFill>
                  <a:srgbClr val="000000"/>
                </a:solidFill>
                <a:latin typeface="Inter"/>
                <a:ea typeface="Inter"/>
                <a:cs typeface="Inter"/>
                <a:sym typeface="Inter"/>
              </a:rPr>
              <a:t> Fildişi Sahili</a:t>
            </a:r>
          </a:p>
          <a:p>
            <a:pPr algn="l">
              <a:lnSpc>
                <a:spcPts val="2745"/>
              </a:lnSpc>
              <a:spcBef>
                <a:spcPct val="0"/>
              </a:spcBef>
            </a:pPr>
            <a:r>
              <a:rPr lang="en-US" sz="1960" spc="-78">
                <a:solidFill>
                  <a:srgbClr val="C8230F"/>
                </a:solidFill>
                <a:latin typeface="Inter"/>
                <a:ea typeface="Inter"/>
                <a:cs typeface="Inter"/>
                <a:sym typeface="Inter"/>
              </a:rPr>
              <a:t>Kuzeyde:</a:t>
            </a:r>
            <a:r>
              <a:rPr lang="en-US" sz="1960" spc="-78">
                <a:solidFill>
                  <a:srgbClr val="000000"/>
                </a:solidFill>
                <a:latin typeface="Inter"/>
                <a:ea typeface="Inter"/>
                <a:cs typeface="Inter"/>
                <a:sym typeface="Inter"/>
              </a:rPr>
              <a:t> Burkina Faso</a:t>
            </a:r>
          </a:p>
          <a:p>
            <a:pPr algn="l">
              <a:lnSpc>
                <a:spcPts val="2745"/>
              </a:lnSpc>
              <a:spcBef>
                <a:spcPct val="0"/>
              </a:spcBef>
            </a:pPr>
            <a:r>
              <a:rPr lang="en-US" sz="1960" spc="-78">
                <a:solidFill>
                  <a:srgbClr val="C8230F"/>
                </a:solidFill>
                <a:latin typeface="Inter"/>
                <a:ea typeface="Inter"/>
                <a:cs typeface="Inter"/>
                <a:sym typeface="Inter"/>
              </a:rPr>
              <a:t>Doğuda:</a:t>
            </a:r>
            <a:r>
              <a:rPr lang="en-US" sz="1960" spc="-78">
                <a:solidFill>
                  <a:srgbClr val="000000"/>
                </a:solidFill>
                <a:latin typeface="Inter"/>
                <a:ea typeface="Inter"/>
                <a:cs typeface="Inter"/>
                <a:sym typeface="Inter"/>
              </a:rPr>
              <a:t> Togo</a:t>
            </a:r>
          </a:p>
          <a:p>
            <a:pPr algn="l">
              <a:lnSpc>
                <a:spcPts val="2745"/>
              </a:lnSpc>
              <a:spcBef>
                <a:spcPct val="0"/>
              </a:spcBef>
            </a:pPr>
            <a:r>
              <a:rPr lang="en-US" sz="1960" spc="-78">
                <a:solidFill>
                  <a:srgbClr val="C8230F"/>
                </a:solidFill>
                <a:latin typeface="Inter"/>
                <a:ea typeface="Inter"/>
                <a:cs typeface="Inter"/>
                <a:sym typeface="Inter"/>
              </a:rPr>
              <a:t>Güneyde:</a:t>
            </a:r>
            <a:r>
              <a:rPr lang="en-US" sz="1960" spc="-78">
                <a:solidFill>
                  <a:srgbClr val="000000"/>
                </a:solidFill>
                <a:latin typeface="Inter"/>
                <a:ea typeface="Inter"/>
                <a:cs typeface="Inter"/>
                <a:sym typeface="Inter"/>
              </a:rPr>
              <a:t> Atlas Okyanusu (Gine Körfezi)</a:t>
            </a:r>
          </a:p>
        </p:txBody>
      </p:sp>
      <p:sp>
        <p:nvSpPr>
          <p:cNvPr id="5" name="TextBox 5"/>
          <p:cNvSpPr txBox="1"/>
          <p:nvPr/>
        </p:nvSpPr>
        <p:spPr>
          <a:xfrm>
            <a:off x="545897" y="7178671"/>
            <a:ext cx="11174626" cy="3571659"/>
          </a:xfrm>
          <a:prstGeom prst="rect">
            <a:avLst/>
          </a:prstGeom>
        </p:spPr>
        <p:txBody>
          <a:bodyPr lIns="0" tIns="0" rIns="0" bIns="0" rtlCol="0" anchor="t">
            <a:spAutoFit/>
          </a:bodyPr>
          <a:lstStyle/>
          <a:p>
            <a:pPr algn="l">
              <a:lnSpc>
                <a:spcPts val="2571"/>
              </a:lnSpc>
              <a:spcBef>
                <a:spcPct val="0"/>
              </a:spcBef>
            </a:pPr>
            <a:r>
              <a:rPr lang="en-US" sz="1836" spc="-73">
                <a:solidFill>
                  <a:srgbClr val="000000"/>
                </a:solidFill>
                <a:latin typeface="Inter"/>
                <a:ea typeface="Inter"/>
                <a:cs typeface="Inter"/>
                <a:sym typeface="Inter"/>
              </a:rPr>
              <a:t> </a:t>
            </a:r>
            <a:r>
              <a:rPr lang="en-US" sz="1836" b="1" spc="-73">
                <a:solidFill>
                  <a:srgbClr val="A41D10"/>
                </a:solidFill>
                <a:latin typeface="Inter Bold"/>
                <a:ea typeface="Inter Bold"/>
                <a:cs typeface="Inter Bold"/>
                <a:sym typeface="Inter Bold"/>
              </a:rPr>
              <a:t>TOPOGRAFYA VE İKLIM</a:t>
            </a:r>
          </a:p>
          <a:p>
            <a:pPr algn="l">
              <a:lnSpc>
                <a:spcPts val="2571"/>
              </a:lnSpc>
              <a:spcBef>
                <a:spcPct val="0"/>
              </a:spcBef>
            </a:pPr>
            <a:r>
              <a:rPr lang="en-US" sz="1836" spc="-73">
                <a:solidFill>
                  <a:srgbClr val="C8230F"/>
                </a:solidFill>
                <a:latin typeface="Inter"/>
                <a:ea typeface="Inter"/>
                <a:cs typeface="Inter"/>
                <a:sym typeface="Inter"/>
              </a:rPr>
              <a:t>Kıyı Şeridi:</a:t>
            </a:r>
            <a:r>
              <a:rPr lang="en-US" sz="1836" spc="-73">
                <a:solidFill>
                  <a:srgbClr val="000000"/>
                </a:solidFill>
                <a:latin typeface="Inter"/>
                <a:ea typeface="Inter"/>
                <a:cs typeface="Inter"/>
                <a:sym typeface="Inter"/>
              </a:rPr>
              <a:t> Güney kıyısı çoğunlukla alçak, kumlu plajlardan oluşur. Kıyıdan iç bölgelere doğru tropikal yağmur ormanları başlar.</a:t>
            </a:r>
          </a:p>
          <a:p>
            <a:pPr algn="l">
              <a:lnSpc>
                <a:spcPts val="2571"/>
              </a:lnSpc>
              <a:spcBef>
                <a:spcPct val="0"/>
              </a:spcBef>
            </a:pPr>
            <a:r>
              <a:rPr lang="en-US" sz="1836" spc="-73">
                <a:solidFill>
                  <a:srgbClr val="C8230F"/>
                </a:solidFill>
                <a:latin typeface="Inter"/>
                <a:ea typeface="Inter"/>
                <a:cs typeface="Inter"/>
                <a:sym typeface="Inter"/>
              </a:rPr>
              <a:t>Ormanlar</a:t>
            </a:r>
            <a:r>
              <a:rPr lang="en-US" sz="1836" spc="-73">
                <a:solidFill>
                  <a:srgbClr val="000000"/>
                </a:solidFill>
                <a:latin typeface="Inter"/>
                <a:ea typeface="Inter"/>
                <a:cs typeface="Inter"/>
                <a:sym typeface="Inter"/>
              </a:rPr>
              <a:t>: Ülkenin güney ve orta bölgeleri yoğun tropikal yağmur ormanlarıyla kaplıdır, ancak ormansızlaşma ciddi bir sorundur.</a:t>
            </a:r>
          </a:p>
          <a:p>
            <a:pPr algn="l">
              <a:lnSpc>
                <a:spcPts val="2571"/>
              </a:lnSpc>
              <a:spcBef>
                <a:spcPct val="0"/>
              </a:spcBef>
            </a:pPr>
            <a:r>
              <a:rPr lang="en-US" sz="1836" spc="-73">
                <a:solidFill>
                  <a:srgbClr val="C8230F"/>
                </a:solidFill>
                <a:latin typeface="Inter"/>
                <a:ea typeface="Inter"/>
                <a:cs typeface="Inter"/>
                <a:sym typeface="Inter"/>
              </a:rPr>
              <a:t>Volta Havzası</a:t>
            </a:r>
            <a:r>
              <a:rPr lang="en-US" sz="1836" spc="-73">
                <a:solidFill>
                  <a:srgbClr val="000000"/>
                </a:solidFill>
                <a:latin typeface="Inter"/>
                <a:ea typeface="Inter"/>
                <a:cs typeface="Inter"/>
                <a:sym typeface="Inter"/>
              </a:rPr>
              <a:t>: Gana'nın iç bölgelerinin çoğu, ülkenin önemli su kaynağı olan Volta Nehri'nin havzasıdır. Bu nehir üzerinde kurulan Akosombo Barajı, dünyanın en büyük yapay göllerinden biri olan Volta Gölü'nü oluşturur. Bu göl, ülkenin elektrik ihtiyacının büyük bir kısmını karşılar.</a:t>
            </a:r>
          </a:p>
          <a:p>
            <a:pPr algn="l">
              <a:lnSpc>
                <a:spcPts val="2571"/>
              </a:lnSpc>
              <a:spcBef>
                <a:spcPct val="0"/>
              </a:spcBef>
            </a:pPr>
            <a:r>
              <a:rPr lang="en-US" sz="1836" spc="-73">
                <a:solidFill>
                  <a:srgbClr val="C8230F"/>
                </a:solidFill>
                <a:latin typeface="Inter"/>
                <a:ea typeface="Inter"/>
                <a:cs typeface="Inter"/>
                <a:sym typeface="Inter"/>
              </a:rPr>
              <a:t>İklim</a:t>
            </a:r>
            <a:r>
              <a:rPr lang="en-US" sz="1836" spc="-73">
                <a:solidFill>
                  <a:srgbClr val="000000"/>
                </a:solidFill>
                <a:latin typeface="Inter"/>
                <a:ea typeface="Inter"/>
                <a:cs typeface="Inter"/>
                <a:sym typeface="Inter"/>
              </a:rPr>
              <a:t>: İklimi çoğunlukla tropikaldir. Yıl boyunca sıcaklıklar yüksektir, ancak iki ana yağışlı ve kuru mevsim yaşanır. Güney bölgeleri daha nemli, kuzey bölgeleri ise daha kurak ve sıcak (özellikle kış aylarında Sahra'dan esen Harmattan rüzgarı nedeniyle) bir iklime sahiptir.</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FEEEC"/>
        </a:solidFill>
        <a:effectLst/>
      </p:bgPr>
    </p:bg>
    <p:spTree>
      <p:nvGrpSpPr>
        <p:cNvPr id="1" name=""/>
        <p:cNvGrpSpPr/>
        <p:nvPr/>
      </p:nvGrpSpPr>
      <p:grpSpPr>
        <a:xfrm>
          <a:off x="0" y="0"/>
          <a:ext cx="0" cy="0"/>
          <a:chOff x="0" y="0"/>
          <a:chExt cx="0" cy="0"/>
        </a:xfrm>
      </p:grpSpPr>
      <p:sp>
        <p:nvSpPr>
          <p:cNvPr id="2" name="Freeform 2"/>
          <p:cNvSpPr/>
          <p:nvPr/>
        </p:nvSpPr>
        <p:spPr>
          <a:xfrm>
            <a:off x="9144000" y="1403888"/>
            <a:ext cx="7538230" cy="10050974"/>
          </a:xfrm>
          <a:custGeom>
            <a:avLst/>
            <a:gdLst/>
            <a:ahLst/>
            <a:cxnLst/>
            <a:rect l="l" t="t" r="r" b="b"/>
            <a:pathLst>
              <a:path w="7538230" h="10050974">
                <a:moveTo>
                  <a:pt x="0" y="0"/>
                </a:moveTo>
                <a:lnTo>
                  <a:pt x="7538230" y="0"/>
                </a:lnTo>
                <a:lnTo>
                  <a:pt x="7538230" y="10050974"/>
                </a:lnTo>
                <a:lnTo>
                  <a:pt x="0" y="10050974"/>
                </a:lnTo>
                <a:lnTo>
                  <a:pt x="0" y="0"/>
                </a:lnTo>
                <a:close/>
              </a:path>
            </a:pathLst>
          </a:custGeom>
          <a:blipFill>
            <a:blip r:embed="rId2"/>
            <a:stretch>
              <a:fillRect/>
            </a:stretch>
          </a:blipFill>
        </p:spPr>
      </p:sp>
      <p:sp>
        <p:nvSpPr>
          <p:cNvPr id="3" name="TextBox 3"/>
          <p:cNvSpPr txBox="1"/>
          <p:nvPr/>
        </p:nvSpPr>
        <p:spPr>
          <a:xfrm>
            <a:off x="822438" y="2363758"/>
            <a:ext cx="7852640" cy="8180417"/>
          </a:xfrm>
          <a:prstGeom prst="rect">
            <a:avLst/>
          </a:prstGeom>
        </p:spPr>
        <p:txBody>
          <a:bodyPr lIns="0" tIns="0" rIns="0" bIns="0" rtlCol="0" anchor="t">
            <a:spAutoFit/>
          </a:bodyPr>
          <a:lstStyle/>
          <a:p>
            <a:pPr algn="l">
              <a:lnSpc>
                <a:spcPts val="3235"/>
              </a:lnSpc>
              <a:spcBef>
                <a:spcPct val="0"/>
              </a:spcBef>
            </a:pPr>
            <a:r>
              <a:rPr lang="en-US" sz="2311" b="1" spc="-92">
                <a:solidFill>
                  <a:srgbClr val="A41D10"/>
                </a:solidFill>
                <a:latin typeface="Inter Bold"/>
                <a:ea typeface="Inter Bold"/>
                <a:cs typeface="Inter Bold"/>
                <a:sym typeface="Inter Bold"/>
              </a:rPr>
              <a:t>UYGULANIŞ AŞAMALARI</a:t>
            </a:r>
          </a:p>
          <a:p>
            <a:pPr algn="l">
              <a:lnSpc>
                <a:spcPts val="3235"/>
              </a:lnSpc>
              <a:spcBef>
                <a:spcPct val="0"/>
              </a:spcBef>
            </a:pPr>
            <a:r>
              <a:rPr lang="en-US" sz="2311" spc="-92">
                <a:solidFill>
                  <a:srgbClr val="403E3E"/>
                </a:solidFill>
                <a:latin typeface="Inter"/>
                <a:ea typeface="Inter"/>
                <a:cs typeface="Inter"/>
                <a:sym typeface="Inter"/>
              </a:rPr>
              <a:t>Adinkra'nın uygulanması, ritmik ve dikkatli bir damgalama sürecini içerir:</a:t>
            </a:r>
          </a:p>
          <a:p>
            <a:pPr algn="l">
              <a:lnSpc>
                <a:spcPts val="3235"/>
              </a:lnSpc>
              <a:spcBef>
                <a:spcPct val="0"/>
              </a:spcBef>
            </a:pPr>
            <a:r>
              <a:rPr lang="en-US" sz="2311" spc="-92">
                <a:solidFill>
                  <a:srgbClr val="403E3E"/>
                </a:solidFill>
                <a:latin typeface="Inter"/>
                <a:ea typeface="Inter"/>
                <a:cs typeface="Inter"/>
                <a:sym typeface="Inter"/>
              </a:rPr>
              <a:t>Kumaşın Gerilmesi: Kumaş, düz ve sağlam bir yüzeye gerilir veya serilir.</a:t>
            </a:r>
          </a:p>
          <a:p>
            <a:pPr algn="l">
              <a:lnSpc>
                <a:spcPts val="3235"/>
              </a:lnSpc>
              <a:spcBef>
                <a:spcPct val="0"/>
              </a:spcBef>
            </a:pPr>
            <a:r>
              <a:rPr lang="en-US" sz="2311" spc="-92">
                <a:solidFill>
                  <a:srgbClr val="C8230F"/>
                </a:solidFill>
                <a:latin typeface="Inter"/>
                <a:ea typeface="Inter"/>
                <a:cs typeface="Inter"/>
                <a:sym typeface="Inter"/>
              </a:rPr>
              <a:t>Mürekkepleme:</a:t>
            </a:r>
            <a:r>
              <a:rPr lang="en-US" sz="2311" spc="-92">
                <a:solidFill>
                  <a:srgbClr val="403E3E"/>
                </a:solidFill>
                <a:latin typeface="Inter"/>
                <a:ea typeface="Inter"/>
                <a:cs typeface="Inter"/>
                <a:sym typeface="Inter"/>
              </a:rPr>
              <a:t> Sanatçı, hazırlanan Adinkra Aduro mürekkebini, oyulmuş damganın yüzeyine bir fırça yardımıyla sürer veya damgayı mürekkep dolu bir tabağa daldırır.</a:t>
            </a:r>
          </a:p>
          <a:p>
            <a:pPr algn="l">
              <a:lnSpc>
                <a:spcPts val="3235"/>
              </a:lnSpc>
              <a:spcBef>
                <a:spcPct val="0"/>
              </a:spcBef>
            </a:pPr>
            <a:r>
              <a:rPr lang="en-US" sz="2311" spc="-92">
                <a:solidFill>
                  <a:srgbClr val="C8230F"/>
                </a:solidFill>
                <a:latin typeface="Inter"/>
                <a:ea typeface="Inter"/>
                <a:cs typeface="Inter"/>
                <a:sym typeface="Inter"/>
              </a:rPr>
              <a:t>Damgalama:</a:t>
            </a:r>
            <a:r>
              <a:rPr lang="en-US" sz="2311" spc="-92">
                <a:solidFill>
                  <a:srgbClr val="403E3E"/>
                </a:solidFill>
                <a:latin typeface="Inter"/>
                <a:ea typeface="Inter"/>
                <a:cs typeface="Inter"/>
                <a:sym typeface="Inter"/>
              </a:rPr>
              <a:t> Mürekkepli damga, tasarlanan düzende, kumaş üzerine sert ve eşit bir basınçla basılır. Sanatçı, desenlerin doğru bir şekilde sıralanması ve birbirini takip etmesi için hizalamaya dikkat eder.</a:t>
            </a:r>
          </a:p>
          <a:p>
            <a:pPr algn="l">
              <a:lnSpc>
                <a:spcPts val="3235"/>
              </a:lnSpc>
              <a:spcBef>
                <a:spcPct val="0"/>
              </a:spcBef>
            </a:pPr>
            <a:r>
              <a:rPr lang="en-US" sz="2311" spc="-92">
                <a:solidFill>
                  <a:srgbClr val="C8230F"/>
                </a:solidFill>
                <a:latin typeface="Inter"/>
                <a:ea typeface="Inter"/>
                <a:cs typeface="Inter"/>
                <a:sym typeface="Inter"/>
              </a:rPr>
              <a:t>Tekrarlama:</a:t>
            </a:r>
            <a:r>
              <a:rPr lang="en-US" sz="2311" spc="-92">
                <a:solidFill>
                  <a:srgbClr val="403E3E"/>
                </a:solidFill>
                <a:latin typeface="Inter"/>
                <a:ea typeface="Inter"/>
                <a:cs typeface="Inter"/>
                <a:sym typeface="Inter"/>
              </a:rPr>
              <a:t> Seçilen semboller, kumaşın tamamı veya belirlenen kısmı dolana kadar tekrarlanır.</a:t>
            </a:r>
          </a:p>
          <a:p>
            <a:pPr algn="l">
              <a:lnSpc>
                <a:spcPts val="3235"/>
              </a:lnSpc>
              <a:spcBef>
                <a:spcPct val="0"/>
              </a:spcBef>
            </a:pPr>
            <a:r>
              <a:rPr lang="en-US" sz="2311" spc="-92">
                <a:solidFill>
                  <a:srgbClr val="C8230F"/>
                </a:solidFill>
                <a:latin typeface="Inter"/>
                <a:ea typeface="Inter"/>
                <a:cs typeface="Inter"/>
                <a:sym typeface="Inter"/>
              </a:rPr>
              <a:t>Kuruma:</a:t>
            </a:r>
            <a:r>
              <a:rPr lang="en-US" sz="2311" spc="-92">
                <a:solidFill>
                  <a:srgbClr val="403E3E"/>
                </a:solidFill>
                <a:latin typeface="Inter"/>
                <a:ea typeface="Inter"/>
                <a:cs typeface="Inter"/>
                <a:sym typeface="Inter"/>
              </a:rPr>
              <a:t> Baskı tamamlandıktan sonra, mürekkebin kumaşa tam olarak yerleşmesi ve kalıcı hale gelmesi için kumaş güneşte kurumaya bırakılır.</a:t>
            </a:r>
          </a:p>
          <a:p>
            <a:pPr algn="l">
              <a:lnSpc>
                <a:spcPts val="3235"/>
              </a:lnSpc>
              <a:spcBef>
                <a:spcPct val="0"/>
              </a:spcBef>
            </a:pPr>
            <a:r>
              <a:rPr lang="en-US" sz="2311" spc="-92">
                <a:solidFill>
                  <a:srgbClr val="403E3E"/>
                </a:solidFill>
                <a:latin typeface="Inter"/>
                <a:ea typeface="Inter"/>
                <a:cs typeface="Inter"/>
                <a:sym typeface="Inter"/>
              </a:rPr>
              <a:t>Bu teknik, yalnızca bir desen yaratmakla kalmaz, aynı zamanda semboller aracılığıyla bir topluluğun bilgeliğini ve ahlaki değerlerini de kumaşa mühürler.</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EFEEEC"/>
        </a:solidFill>
        <a:effectLst/>
      </p:bgPr>
    </p:bg>
    <p:spTree>
      <p:nvGrpSpPr>
        <p:cNvPr id="1" name=""/>
        <p:cNvGrpSpPr/>
        <p:nvPr/>
      </p:nvGrpSpPr>
      <p:grpSpPr>
        <a:xfrm>
          <a:off x="0" y="0"/>
          <a:ext cx="0" cy="0"/>
          <a:chOff x="0" y="0"/>
          <a:chExt cx="0" cy="0"/>
        </a:xfrm>
      </p:grpSpPr>
      <p:sp>
        <p:nvSpPr>
          <p:cNvPr id="2" name="Freeform 2"/>
          <p:cNvSpPr/>
          <p:nvPr/>
        </p:nvSpPr>
        <p:spPr>
          <a:xfrm>
            <a:off x="2293628" y="2095022"/>
            <a:ext cx="12610676" cy="8449153"/>
          </a:xfrm>
          <a:custGeom>
            <a:avLst/>
            <a:gdLst/>
            <a:ahLst/>
            <a:cxnLst/>
            <a:rect l="l" t="t" r="r" b="b"/>
            <a:pathLst>
              <a:path w="12610676" h="8449153">
                <a:moveTo>
                  <a:pt x="0" y="0"/>
                </a:moveTo>
                <a:lnTo>
                  <a:pt x="12610676" y="0"/>
                </a:lnTo>
                <a:lnTo>
                  <a:pt x="12610676" y="8449153"/>
                </a:lnTo>
                <a:lnTo>
                  <a:pt x="0" y="8449153"/>
                </a:lnTo>
                <a:lnTo>
                  <a:pt x="0" y="0"/>
                </a:lnTo>
                <a:close/>
              </a:path>
            </a:pathLst>
          </a:custGeom>
          <a:blipFill>
            <a:blip r:embed="rId2"/>
            <a:stretch>
              <a:fillRect/>
            </a:stretch>
          </a:blipFill>
        </p:spPr>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EFEEEC"/>
        </a:solidFill>
        <a:effectLst/>
      </p:bgPr>
    </p:bg>
    <p:spTree>
      <p:nvGrpSpPr>
        <p:cNvPr id="1" name=""/>
        <p:cNvGrpSpPr/>
        <p:nvPr/>
      </p:nvGrpSpPr>
      <p:grpSpPr>
        <a:xfrm>
          <a:off x="0" y="0"/>
          <a:ext cx="0" cy="0"/>
          <a:chOff x="0" y="0"/>
          <a:chExt cx="0" cy="0"/>
        </a:xfrm>
      </p:grpSpPr>
      <p:sp>
        <p:nvSpPr>
          <p:cNvPr id="2" name="Freeform 2"/>
          <p:cNvSpPr/>
          <p:nvPr/>
        </p:nvSpPr>
        <p:spPr>
          <a:xfrm>
            <a:off x="2322993" y="2314575"/>
            <a:ext cx="12060034" cy="8095297"/>
          </a:xfrm>
          <a:custGeom>
            <a:avLst/>
            <a:gdLst/>
            <a:ahLst/>
            <a:cxnLst/>
            <a:rect l="l" t="t" r="r" b="b"/>
            <a:pathLst>
              <a:path w="12060034" h="8095297">
                <a:moveTo>
                  <a:pt x="0" y="0"/>
                </a:moveTo>
                <a:lnTo>
                  <a:pt x="12060033" y="0"/>
                </a:lnTo>
                <a:lnTo>
                  <a:pt x="12060033" y="8095297"/>
                </a:lnTo>
                <a:lnTo>
                  <a:pt x="0" y="8095297"/>
                </a:lnTo>
                <a:lnTo>
                  <a:pt x="0" y="0"/>
                </a:lnTo>
                <a:close/>
              </a:path>
            </a:pathLst>
          </a:custGeom>
          <a:blipFill>
            <a:blip r:embed="rId2"/>
            <a:stretch>
              <a:fillRect/>
            </a:stretch>
          </a:blipFill>
        </p:spPr>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EFEEEC"/>
        </a:solidFill>
        <a:effectLst/>
      </p:bgPr>
    </p:bg>
    <p:spTree>
      <p:nvGrpSpPr>
        <p:cNvPr id="1" name=""/>
        <p:cNvGrpSpPr/>
        <p:nvPr/>
      </p:nvGrpSpPr>
      <p:grpSpPr>
        <a:xfrm>
          <a:off x="0" y="0"/>
          <a:ext cx="0" cy="0"/>
          <a:chOff x="0" y="0"/>
          <a:chExt cx="0" cy="0"/>
        </a:xfrm>
      </p:grpSpPr>
      <p:sp>
        <p:nvSpPr>
          <p:cNvPr id="2" name="Freeform 2"/>
          <p:cNvSpPr/>
          <p:nvPr/>
        </p:nvSpPr>
        <p:spPr>
          <a:xfrm>
            <a:off x="2496301" y="2055977"/>
            <a:ext cx="11431916" cy="8488198"/>
          </a:xfrm>
          <a:custGeom>
            <a:avLst/>
            <a:gdLst/>
            <a:ahLst/>
            <a:cxnLst/>
            <a:rect l="l" t="t" r="r" b="b"/>
            <a:pathLst>
              <a:path w="11431916" h="8488198">
                <a:moveTo>
                  <a:pt x="0" y="0"/>
                </a:moveTo>
                <a:lnTo>
                  <a:pt x="11431916" y="0"/>
                </a:lnTo>
                <a:lnTo>
                  <a:pt x="11431916" y="8488198"/>
                </a:lnTo>
                <a:lnTo>
                  <a:pt x="0" y="8488198"/>
                </a:lnTo>
                <a:lnTo>
                  <a:pt x="0" y="0"/>
                </a:lnTo>
                <a:close/>
              </a:path>
            </a:pathLst>
          </a:custGeom>
          <a:blipFill>
            <a:blip r:embed="rId2"/>
            <a:stretch>
              <a:fillRect/>
            </a:stretch>
          </a:blipFill>
        </p:spPr>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EFEEEC"/>
        </a:solidFill>
        <a:effectLst/>
      </p:bgPr>
    </p:bg>
    <p:spTree>
      <p:nvGrpSpPr>
        <p:cNvPr id="1" name=""/>
        <p:cNvGrpSpPr/>
        <p:nvPr/>
      </p:nvGrpSpPr>
      <p:grpSpPr>
        <a:xfrm>
          <a:off x="0" y="0"/>
          <a:ext cx="0" cy="0"/>
          <a:chOff x="0" y="0"/>
          <a:chExt cx="0" cy="0"/>
        </a:xfrm>
      </p:grpSpPr>
      <p:sp>
        <p:nvSpPr>
          <p:cNvPr id="2" name="Freeform 2"/>
          <p:cNvSpPr/>
          <p:nvPr/>
        </p:nvSpPr>
        <p:spPr>
          <a:xfrm>
            <a:off x="2632077" y="2008869"/>
            <a:ext cx="11238801" cy="8401004"/>
          </a:xfrm>
          <a:custGeom>
            <a:avLst/>
            <a:gdLst/>
            <a:ahLst/>
            <a:cxnLst/>
            <a:rect l="l" t="t" r="r" b="b"/>
            <a:pathLst>
              <a:path w="11238801" h="8401004">
                <a:moveTo>
                  <a:pt x="0" y="0"/>
                </a:moveTo>
                <a:lnTo>
                  <a:pt x="11238801" y="0"/>
                </a:lnTo>
                <a:lnTo>
                  <a:pt x="11238801" y="8401003"/>
                </a:lnTo>
                <a:lnTo>
                  <a:pt x="0" y="8401003"/>
                </a:lnTo>
                <a:lnTo>
                  <a:pt x="0" y="0"/>
                </a:lnTo>
                <a:close/>
              </a:path>
            </a:pathLst>
          </a:custGeom>
          <a:blipFill>
            <a:blip r:embed="rId2"/>
            <a:stretch>
              <a:fillRect/>
            </a:stretch>
          </a:blipFill>
        </p:spPr>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EFEEEC"/>
        </a:solidFill>
        <a:effectLst/>
      </p:bgPr>
    </p:bg>
    <p:spTree>
      <p:nvGrpSpPr>
        <p:cNvPr id="1" name=""/>
        <p:cNvGrpSpPr/>
        <p:nvPr/>
      </p:nvGrpSpPr>
      <p:grpSpPr>
        <a:xfrm>
          <a:off x="0" y="0"/>
          <a:ext cx="0" cy="0"/>
          <a:chOff x="0" y="0"/>
          <a:chExt cx="0" cy="0"/>
        </a:xfrm>
      </p:grpSpPr>
      <p:sp>
        <p:nvSpPr>
          <p:cNvPr id="2" name="Freeform 2"/>
          <p:cNvSpPr/>
          <p:nvPr/>
        </p:nvSpPr>
        <p:spPr>
          <a:xfrm>
            <a:off x="5116952" y="1095759"/>
            <a:ext cx="7774951" cy="10667232"/>
          </a:xfrm>
          <a:custGeom>
            <a:avLst/>
            <a:gdLst/>
            <a:ahLst/>
            <a:cxnLst/>
            <a:rect l="l" t="t" r="r" b="b"/>
            <a:pathLst>
              <a:path w="7774951" h="10667232">
                <a:moveTo>
                  <a:pt x="0" y="0"/>
                </a:moveTo>
                <a:lnTo>
                  <a:pt x="7774951" y="0"/>
                </a:lnTo>
                <a:lnTo>
                  <a:pt x="7774951" y="10667232"/>
                </a:lnTo>
                <a:lnTo>
                  <a:pt x="0" y="10667232"/>
                </a:lnTo>
                <a:lnTo>
                  <a:pt x="0" y="0"/>
                </a:lnTo>
                <a:close/>
              </a:path>
            </a:pathLst>
          </a:custGeom>
          <a:blipFill>
            <a:blip r:embed="rId2"/>
            <a:stretch>
              <a:fillRect/>
            </a:stretch>
          </a:blipFill>
        </p:spPr>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EFEEEC"/>
        </a:solidFill>
        <a:effectLst/>
      </p:bgPr>
    </p:bg>
    <p:spTree>
      <p:nvGrpSpPr>
        <p:cNvPr id="1" name=""/>
        <p:cNvGrpSpPr/>
        <p:nvPr/>
      </p:nvGrpSpPr>
      <p:grpSpPr>
        <a:xfrm>
          <a:off x="0" y="0"/>
          <a:ext cx="0" cy="0"/>
          <a:chOff x="0" y="0"/>
          <a:chExt cx="0" cy="0"/>
        </a:xfrm>
      </p:grpSpPr>
      <p:sp>
        <p:nvSpPr>
          <p:cNvPr id="2" name="Freeform 2"/>
          <p:cNvSpPr/>
          <p:nvPr/>
        </p:nvSpPr>
        <p:spPr>
          <a:xfrm>
            <a:off x="1326634" y="1915294"/>
            <a:ext cx="6150436" cy="9028162"/>
          </a:xfrm>
          <a:custGeom>
            <a:avLst/>
            <a:gdLst/>
            <a:ahLst/>
            <a:cxnLst/>
            <a:rect l="l" t="t" r="r" b="b"/>
            <a:pathLst>
              <a:path w="6150436" h="9028162">
                <a:moveTo>
                  <a:pt x="0" y="0"/>
                </a:moveTo>
                <a:lnTo>
                  <a:pt x="6150436" y="0"/>
                </a:lnTo>
                <a:lnTo>
                  <a:pt x="6150436" y="9028162"/>
                </a:lnTo>
                <a:lnTo>
                  <a:pt x="0" y="9028162"/>
                </a:lnTo>
                <a:lnTo>
                  <a:pt x="0" y="0"/>
                </a:lnTo>
                <a:close/>
              </a:path>
            </a:pathLst>
          </a:custGeom>
          <a:blipFill>
            <a:blip r:embed="rId2"/>
            <a:stretch>
              <a:fillRect/>
            </a:stretch>
          </a:blipFill>
        </p:spPr>
      </p:sp>
      <p:sp>
        <p:nvSpPr>
          <p:cNvPr id="3" name="Freeform 3"/>
          <p:cNvSpPr/>
          <p:nvPr/>
        </p:nvSpPr>
        <p:spPr>
          <a:xfrm>
            <a:off x="11274891" y="1073685"/>
            <a:ext cx="4063390" cy="11735422"/>
          </a:xfrm>
          <a:custGeom>
            <a:avLst/>
            <a:gdLst/>
            <a:ahLst/>
            <a:cxnLst/>
            <a:rect l="l" t="t" r="r" b="b"/>
            <a:pathLst>
              <a:path w="4063390" h="11735422">
                <a:moveTo>
                  <a:pt x="0" y="0"/>
                </a:moveTo>
                <a:lnTo>
                  <a:pt x="4063390" y="0"/>
                </a:lnTo>
                <a:lnTo>
                  <a:pt x="4063390" y="11735422"/>
                </a:lnTo>
                <a:lnTo>
                  <a:pt x="0" y="11735422"/>
                </a:lnTo>
                <a:lnTo>
                  <a:pt x="0" y="0"/>
                </a:lnTo>
                <a:close/>
              </a:path>
            </a:pathLst>
          </a:custGeom>
          <a:blipFill>
            <a:blip r:embed="rId3"/>
            <a:stretch>
              <a:fillRect/>
            </a:stretch>
          </a:blipFill>
        </p:spPr>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EFEEEC"/>
        </a:solidFill>
        <a:effectLst/>
      </p:bgPr>
    </p:bg>
    <p:spTree>
      <p:nvGrpSpPr>
        <p:cNvPr id="1" name=""/>
        <p:cNvGrpSpPr/>
        <p:nvPr/>
      </p:nvGrpSpPr>
      <p:grpSpPr>
        <a:xfrm>
          <a:off x="0" y="0"/>
          <a:ext cx="0" cy="0"/>
          <a:chOff x="0" y="0"/>
          <a:chExt cx="0" cy="0"/>
        </a:xfrm>
      </p:grpSpPr>
      <p:sp>
        <p:nvSpPr>
          <p:cNvPr id="2" name="Freeform 2"/>
          <p:cNvSpPr/>
          <p:nvPr/>
        </p:nvSpPr>
        <p:spPr>
          <a:xfrm>
            <a:off x="183344" y="1430289"/>
            <a:ext cx="7498629" cy="9998172"/>
          </a:xfrm>
          <a:custGeom>
            <a:avLst/>
            <a:gdLst/>
            <a:ahLst/>
            <a:cxnLst/>
            <a:rect l="l" t="t" r="r" b="b"/>
            <a:pathLst>
              <a:path w="7498629" h="9998172">
                <a:moveTo>
                  <a:pt x="0" y="0"/>
                </a:moveTo>
                <a:lnTo>
                  <a:pt x="7498629" y="0"/>
                </a:lnTo>
                <a:lnTo>
                  <a:pt x="7498629" y="9998172"/>
                </a:lnTo>
                <a:lnTo>
                  <a:pt x="0" y="9998172"/>
                </a:lnTo>
                <a:lnTo>
                  <a:pt x="0" y="0"/>
                </a:lnTo>
                <a:close/>
              </a:path>
            </a:pathLst>
          </a:custGeom>
          <a:blipFill>
            <a:blip r:embed="rId2"/>
            <a:stretch>
              <a:fillRect/>
            </a:stretch>
          </a:blipFill>
        </p:spPr>
      </p:sp>
      <p:sp>
        <p:nvSpPr>
          <p:cNvPr id="3" name="Freeform 3"/>
          <p:cNvSpPr/>
          <p:nvPr/>
        </p:nvSpPr>
        <p:spPr>
          <a:xfrm>
            <a:off x="9486948" y="1339335"/>
            <a:ext cx="7772352" cy="10180081"/>
          </a:xfrm>
          <a:custGeom>
            <a:avLst/>
            <a:gdLst/>
            <a:ahLst/>
            <a:cxnLst/>
            <a:rect l="l" t="t" r="r" b="b"/>
            <a:pathLst>
              <a:path w="7772352" h="10180081">
                <a:moveTo>
                  <a:pt x="0" y="0"/>
                </a:moveTo>
                <a:lnTo>
                  <a:pt x="7772352" y="0"/>
                </a:lnTo>
                <a:lnTo>
                  <a:pt x="7772352" y="10180080"/>
                </a:lnTo>
                <a:lnTo>
                  <a:pt x="0" y="10180080"/>
                </a:lnTo>
                <a:lnTo>
                  <a:pt x="0" y="0"/>
                </a:lnTo>
                <a:close/>
              </a:path>
            </a:pathLst>
          </a:custGeom>
          <a:blipFill>
            <a:blip r:embed="rId3"/>
            <a:stretch>
              <a:fillRect l="-30978"/>
            </a:stretch>
          </a:blipFill>
        </p:spPr>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EFEEEC"/>
        </a:solidFill>
        <a:effectLst/>
      </p:bgPr>
    </p:bg>
    <p:spTree>
      <p:nvGrpSpPr>
        <p:cNvPr id="1" name=""/>
        <p:cNvGrpSpPr/>
        <p:nvPr/>
      </p:nvGrpSpPr>
      <p:grpSpPr>
        <a:xfrm>
          <a:off x="0" y="0"/>
          <a:ext cx="0" cy="0"/>
          <a:chOff x="0" y="0"/>
          <a:chExt cx="0" cy="0"/>
        </a:xfrm>
      </p:grpSpPr>
      <p:sp>
        <p:nvSpPr>
          <p:cNvPr id="2" name="Freeform 2"/>
          <p:cNvSpPr/>
          <p:nvPr/>
        </p:nvSpPr>
        <p:spPr>
          <a:xfrm>
            <a:off x="595868" y="1285875"/>
            <a:ext cx="6484736" cy="9715822"/>
          </a:xfrm>
          <a:custGeom>
            <a:avLst/>
            <a:gdLst/>
            <a:ahLst/>
            <a:cxnLst/>
            <a:rect l="l" t="t" r="r" b="b"/>
            <a:pathLst>
              <a:path w="6484736" h="9715822">
                <a:moveTo>
                  <a:pt x="0" y="0"/>
                </a:moveTo>
                <a:lnTo>
                  <a:pt x="6484736" y="0"/>
                </a:lnTo>
                <a:lnTo>
                  <a:pt x="6484736" y="9715822"/>
                </a:lnTo>
                <a:lnTo>
                  <a:pt x="0" y="9715822"/>
                </a:lnTo>
                <a:lnTo>
                  <a:pt x="0" y="0"/>
                </a:lnTo>
                <a:close/>
              </a:path>
            </a:pathLst>
          </a:custGeom>
          <a:blipFill>
            <a:blip r:embed="rId2"/>
            <a:stretch>
              <a:fillRect l="-12369"/>
            </a:stretch>
          </a:blipFill>
        </p:spPr>
      </p:sp>
      <p:sp>
        <p:nvSpPr>
          <p:cNvPr id="3" name="Freeform 3"/>
          <p:cNvSpPr/>
          <p:nvPr/>
        </p:nvSpPr>
        <p:spPr>
          <a:xfrm>
            <a:off x="10175021" y="1057331"/>
            <a:ext cx="5722261" cy="10172909"/>
          </a:xfrm>
          <a:custGeom>
            <a:avLst/>
            <a:gdLst/>
            <a:ahLst/>
            <a:cxnLst/>
            <a:rect l="l" t="t" r="r" b="b"/>
            <a:pathLst>
              <a:path w="5722261" h="10172909">
                <a:moveTo>
                  <a:pt x="0" y="0"/>
                </a:moveTo>
                <a:lnTo>
                  <a:pt x="5722261" y="0"/>
                </a:lnTo>
                <a:lnTo>
                  <a:pt x="5722261" y="10172909"/>
                </a:lnTo>
                <a:lnTo>
                  <a:pt x="0" y="10172909"/>
                </a:lnTo>
                <a:lnTo>
                  <a:pt x="0" y="0"/>
                </a:lnTo>
                <a:close/>
              </a:path>
            </a:pathLst>
          </a:custGeom>
          <a:blipFill>
            <a:blip r:embed="rId3"/>
            <a:stretch>
              <a:fillRect/>
            </a:stretch>
          </a:blipFill>
        </p:spPr>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EFEEEC"/>
        </a:solidFill>
        <a:effectLst/>
      </p:bgPr>
    </p:bg>
    <p:spTree>
      <p:nvGrpSpPr>
        <p:cNvPr id="1" name=""/>
        <p:cNvGrpSpPr/>
        <p:nvPr/>
      </p:nvGrpSpPr>
      <p:grpSpPr>
        <a:xfrm>
          <a:off x="0" y="0"/>
          <a:ext cx="0" cy="0"/>
          <a:chOff x="0" y="0"/>
          <a:chExt cx="0" cy="0"/>
        </a:xfrm>
      </p:grpSpPr>
      <p:sp>
        <p:nvSpPr>
          <p:cNvPr id="2" name="Freeform 2"/>
          <p:cNvSpPr/>
          <p:nvPr/>
        </p:nvSpPr>
        <p:spPr>
          <a:xfrm>
            <a:off x="-795734" y="1489220"/>
            <a:ext cx="20455993" cy="12367990"/>
          </a:xfrm>
          <a:custGeom>
            <a:avLst/>
            <a:gdLst/>
            <a:ahLst/>
            <a:cxnLst/>
            <a:rect l="l" t="t" r="r" b="b"/>
            <a:pathLst>
              <a:path w="20455993" h="12367990">
                <a:moveTo>
                  <a:pt x="0" y="0"/>
                </a:moveTo>
                <a:lnTo>
                  <a:pt x="20455993" y="0"/>
                </a:lnTo>
                <a:lnTo>
                  <a:pt x="20455993" y="12367990"/>
                </a:lnTo>
                <a:lnTo>
                  <a:pt x="0" y="12367990"/>
                </a:lnTo>
                <a:lnTo>
                  <a:pt x="0" y="0"/>
                </a:lnTo>
                <a:close/>
              </a:path>
            </a:pathLst>
          </a:custGeom>
          <a:blipFill>
            <a:blip r:embed="rId2">
              <a:alphaModFix amt="50000"/>
            </a:blip>
            <a:stretch>
              <a:fillRect l="-868" t="-1789" r="-868" b="-9687"/>
            </a:stretch>
          </a:blipFill>
        </p:spPr>
      </p:sp>
      <p:sp>
        <p:nvSpPr>
          <p:cNvPr id="3" name="TextBox 3"/>
          <p:cNvSpPr txBox="1"/>
          <p:nvPr/>
        </p:nvSpPr>
        <p:spPr>
          <a:xfrm>
            <a:off x="9118342" y="6256972"/>
            <a:ext cx="51316" cy="306705"/>
          </a:xfrm>
          <a:prstGeom prst="rect">
            <a:avLst/>
          </a:prstGeom>
        </p:spPr>
        <p:txBody>
          <a:bodyPr lIns="0" tIns="0" rIns="0" bIns="0" rtlCol="0" anchor="t">
            <a:spAutoFit/>
          </a:bodyPr>
          <a:lstStyle/>
          <a:p>
            <a:pPr algn="ctr">
              <a:lnSpc>
                <a:spcPts val="2520"/>
              </a:lnSpc>
              <a:spcBef>
                <a:spcPct val="0"/>
              </a:spcBef>
            </a:pPr>
            <a:r>
              <a:rPr lang="en-US" sz="1800" spc="-72">
                <a:solidFill>
                  <a:srgbClr val="403E3E"/>
                </a:solidFill>
                <a:latin typeface="Inter"/>
                <a:ea typeface="Inter"/>
                <a:cs typeface="Inter"/>
                <a:sym typeface="Inter"/>
              </a:rPr>
              <a:t>İ</a:t>
            </a:r>
          </a:p>
        </p:txBody>
      </p:sp>
      <p:grpSp>
        <p:nvGrpSpPr>
          <p:cNvPr id="4" name="Group 4"/>
          <p:cNvGrpSpPr/>
          <p:nvPr/>
        </p:nvGrpSpPr>
        <p:grpSpPr>
          <a:xfrm>
            <a:off x="-341563" y="4282791"/>
            <a:ext cx="18971127" cy="4037872"/>
            <a:chOff x="0" y="0"/>
            <a:chExt cx="4996511" cy="1063473"/>
          </a:xfrm>
        </p:grpSpPr>
        <p:sp>
          <p:nvSpPr>
            <p:cNvPr id="5" name="Freeform 5"/>
            <p:cNvSpPr/>
            <p:nvPr/>
          </p:nvSpPr>
          <p:spPr>
            <a:xfrm>
              <a:off x="0" y="0"/>
              <a:ext cx="4996511" cy="1063473"/>
            </a:xfrm>
            <a:custGeom>
              <a:avLst/>
              <a:gdLst/>
              <a:ahLst/>
              <a:cxnLst/>
              <a:rect l="l" t="t" r="r" b="b"/>
              <a:pathLst>
                <a:path w="4996511" h="1063473">
                  <a:moveTo>
                    <a:pt x="0" y="0"/>
                  </a:moveTo>
                  <a:lnTo>
                    <a:pt x="4996511" y="0"/>
                  </a:lnTo>
                  <a:lnTo>
                    <a:pt x="4996511" y="1063473"/>
                  </a:lnTo>
                  <a:lnTo>
                    <a:pt x="0" y="1063473"/>
                  </a:lnTo>
                  <a:close/>
                </a:path>
              </a:pathLst>
            </a:custGeom>
            <a:solidFill>
              <a:srgbClr val="FFFFFF">
                <a:alpha val="80784"/>
              </a:srgbClr>
            </a:solidFill>
          </p:spPr>
        </p:sp>
        <p:sp>
          <p:nvSpPr>
            <p:cNvPr id="6" name="TextBox 6"/>
            <p:cNvSpPr txBox="1"/>
            <p:nvPr/>
          </p:nvSpPr>
          <p:spPr>
            <a:xfrm>
              <a:off x="0" y="-219075"/>
              <a:ext cx="4996511" cy="1282548"/>
            </a:xfrm>
            <a:prstGeom prst="rect">
              <a:avLst/>
            </a:prstGeom>
          </p:spPr>
          <p:txBody>
            <a:bodyPr lIns="63500" tIns="63500" rIns="63500" bIns="63500" rtlCol="0" anchor="ctr"/>
            <a:lstStyle/>
            <a:p>
              <a:pPr algn="ctr">
                <a:lnSpc>
                  <a:spcPts val="7727"/>
                </a:lnSpc>
              </a:pPr>
              <a:r>
                <a:rPr lang="en-US" sz="4599" b="1" spc="869">
                  <a:solidFill>
                    <a:srgbClr val="000000">
                      <a:alpha val="80784"/>
                    </a:srgbClr>
                  </a:solidFill>
                  <a:latin typeface="Inter Bold"/>
                  <a:ea typeface="Inter Bold"/>
                  <a:cs typeface="Inter Bold"/>
                  <a:sym typeface="Inter Bold"/>
                </a:rPr>
                <a:t>ESER ÜZERİNDEN</a:t>
              </a:r>
            </a:p>
            <a:p>
              <a:pPr algn="ctr">
                <a:lnSpc>
                  <a:spcPts val="7727"/>
                </a:lnSpc>
              </a:pPr>
              <a:r>
                <a:rPr lang="en-US" sz="4599" b="1" spc="869">
                  <a:solidFill>
                    <a:srgbClr val="000000">
                      <a:alpha val="80784"/>
                    </a:srgbClr>
                  </a:solidFill>
                  <a:latin typeface="Inter Bold"/>
                  <a:ea typeface="Inter Bold"/>
                  <a:cs typeface="Inter Bold"/>
                  <a:sym typeface="Inter Bold"/>
                </a:rPr>
                <a:t>TARİHSEL,</a:t>
              </a:r>
            </a:p>
            <a:p>
              <a:pPr algn="ctr">
                <a:lnSpc>
                  <a:spcPts val="7727"/>
                </a:lnSpc>
              </a:pPr>
              <a:r>
                <a:rPr lang="en-US" sz="4599" b="1" spc="869">
                  <a:solidFill>
                    <a:srgbClr val="000000">
                      <a:alpha val="80784"/>
                    </a:srgbClr>
                  </a:solidFill>
                  <a:latin typeface="Inter Bold"/>
                  <a:ea typeface="Inter Bold"/>
                  <a:cs typeface="Inter Bold"/>
                  <a:sym typeface="Inter Bold"/>
                </a:rPr>
                <a:t>ELEŞTİREL VE</a:t>
              </a:r>
            </a:p>
            <a:p>
              <a:pPr algn="ctr">
                <a:lnSpc>
                  <a:spcPts val="7727"/>
                </a:lnSpc>
              </a:pPr>
              <a:r>
                <a:rPr lang="en-US" sz="4599" b="1" spc="869">
                  <a:solidFill>
                    <a:srgbClr val="000000">
                      <a:alpha val="80784"/>
                    </a:srgbClr>
                  </a:solidFill>
                  <a:latin typeface="Inter Bold"/>
                  <a:ea typeface="Inter Bold"/>
                  <a:cs typeface="Inter Bold"/>
                  <a:sym typeface="Inter Bold"/>
                </a:rPr>
                <a:t>ESTETİK SORGULAMA</a:t>
              </a: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FEEEC"/>
        </a:solidFill>
        <a:effectLst/>
      </p:bgPr>
    </p:bg>
    <p:spTree>
      <p:nvGrpSpPr>
        <p:cNvPr id="1" name=""/>
        <p:cNvGrpSpPr/>
        <p:nvPr/>
      </p:nvGrpSpPr>
      <p:grpSpPr>
        <a:xfrm>
          <a:off x="0" y="0"/>
          <a:ext cx="0" cy="0"/>
          <a:chOff x="0" y="0"/>
          <a:chExt cx="0" cy="0"/>
        </a:xfrm>
      </p:grpSpPr>
      <p:sp>
        <p:nvSpPr>
          <p:cNvPr id="2" name="Freeform 2"/>
          <p:cNvSpPr/>
          <p:nvPr/>
        </p:nvSpPr>
        <p:spPr>
          <a:xfrm>
            <a:off x="2485348" y="2415937"/>
            <a:ext cx="12495199" cy="8026877"/>
          </a:xfrm>
          <a:custGeom>
            <a:avLst/>
            <a:gdLst/>
            <a:ahLst/>
            <a:cxnLst/>
            <a:rect l="l" t="t" r="r" b="b"/>
            <a:pathLst>
              <a:path w="12495199" h="8026877">
                <a:moveTo>
                  <a:pt x="0" y="0"/>
                </a:moveTo>
                <a:lnTo>
                  <a:pt x="12495199" y="0"/>
                </a:lnTo>
                <a:lnTo>
                  <a:pt x="12495199" y="8026876"/>
                </a:lnTo>
                <a:lnTo>
                  <a:pt x="0" y="8026876"/>
                </a:lnTo>
                <a:lnTo>
                  <a:pt x="0" y="0"/>
                </a:lnTo>
                <a:close/>
              </a:path>
            </a:pathLst>
          </a:custGeom>
          <a:blipFill>
            <a:blip r:embed="rId2"/>
            <a:stretch>
              <a:fillRect l="-274" t="-7119"/>
            </a:stretch>
          </a:blipFill>
        </p:spPr>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EFEEEC"/>
        </a:solidFill>
        <a:effectLst/>
      </p:bgPr>
    </p:bg>
    <p:spTree>
      <p:nvGrpSpPr>
        <p:cNvPr id="1" name=""/>
        <p:cNvGrpSpPr/>
        <p:nvPr/>
      </p:nvGrpSpPr>
      <p:grpSpPr>
        <a:xfrm>
          <a:off x="0" y="0"/>
          <a:ext cx="0" cy="0"/>
          <a:chOff x="0" y="0"/>
          <a:chExt cx="0" cy="0"/>
        </a:xfrm>
      </p:grpSpPr>
      <p:sp>
        <p:nvSpPr>
          <p:cNvPr id="2" name="Freeform 2"/>
          <p:cNvSpPr/>
          <p:nvPr/>
        </p:nvSpPr>
        <p:spPr>
          <a:xfrm>
            <a:off x="6778996" y="2127441"/>
            <a:ext cx="5995035" cy="7144108"/>
          </a:xfrm>
          <a:custGeom>
            <a:avLst/>
            <a:gdLst/>
            <a:ahLst/>
            <a:cxnLst/>
            <a:rect l="l" t="t" r="r" b="b"/>
            <a:pathLst>
              <a:path w="5995035" h="7144108">
                <a:moveTo>
                  <a:pt x="0" y="0"/>
                </a:moveTo>
                <a:lnTo>
                  <a:pt x="5995035" y="0"/>
                </a:lnTo>
                <a:lnTo>
                  <a:pt x="5995035" y="7144108"/>
                </a:lnTo>
                <a:lnTo>
                  <a:pt x="0" y="7144108"/>
                </a:lnTo>
                <a:lnTo>
                  <a:pt x="0" y="0"/>
                </a:lnTo>
                <a:close/>
              </a:path>
            </a:pathLst>
          </a:custGeom>
          <a:blipFill>
            <a:blip r:embed="rId2"/>
            <a:stretch>
              <a:fillRect l="-2828" t="-4272" r="-2828" b="-4272"/>
            </a:stretch>
          </a:blipFill>
        </p:spPr>
      </p:sp>
      <p:sp>
        <p:nvSpPr>
          <p:cNvPr id="3" name="TextBox 3"/>
          <p:cNvSpPr txBox="1"/>
          <p:nvPr/>
        </p:nvSpPr>
        <p:spPr>
          <a:xfrm>
            <a:off x="8699011" y="9555451"/>
            <a:ext cx="1907619" cy="306705"/>
          </a:xfrm>
          <a:prstGeom prst="rect">
            <a:avLst/>
          </a:prstGeom>
        </p:spPr>
        <p:txBody>
          <a:bodyPr lIns="0" tIns="0" rIns="0" bIns="0" rtlCol="0" anchor="t">
            <a:spAutoFit/>
          </a:bodyPr>
          <a:lstStyle/>
          <a:p>
            <a:pPr algn="ctr">
              <a:lnSpc>
                <a:spcPts val="2520"/>
              </a:lnSpc>
              <a:spcBef>
                <a:spcPct val="0"/>
              </a:spcBef>
            </a:pPr>
            <a:r>
              <a:rPr lang="en-US" sz="1800" spc="-72">
                <a:solidFill>
                  <a:srgbClr val="000000"/>
                </a:solidFill>
                <a:latin typeface="Inter"/>
                <a:ea typeface="Inter"/>
                <a:cs typeface="Inter"/>
                <a:sym typeface="Inter"/>
              </a:rPr>
              <a:t>ADİNKRA YAS BEZİ</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AutoShape 2"/>
          <p:cNvSpPr/>
          <p:nvPr/>
        </p:nvSpPr>
        <p:spPr>
          <a:xfrm>
            <a:off x="4334266" y="3665830"/>
            <a:ext cx="9623569" cy="0"/>
          </a:xfrm>
          <a:prstGeom prst="line">
            <a:avLst/>
          </a:prstGeom>
          <a:ln w="19050" cap="flat">
            <a:solidFill>
              <a:srgbClr val="000000"/>
            </a:solidFill>
            <a:prstDash val="solid"/>
            <a:headEnd type="none" w="sm" len="sm"/>
            <a:tailEnd type="none" w="sm" len="sm"/>
          </a:ln>
        </p:spPr>
      </p:sp>
      <p:sp>
        <p:nvSpPr>
          <p:cNvPr id="3" name="AutoShape 3"/>
          <p:cNvSpPr/>
          <p:nvPr/>
        </p:nvSpPr>
        <p:spPr>
          <a:xfrm>
            <a:off x="4345147" y="4552846"/>
            <a:ext cx="9612688" cy="0"/>
          </a:xfrm>
          <a:prstGeom prst="line">
            <a:avLst/>
          </a:prstGeom>
          <a:ln w="19050" cap="flat">
            <a:solidFill>
              <a:srgbClr val="000000"/>
            </a:solidFill>
            <a:prstDash val="solid"/>
            <a:headEnd type="none" w="sm" len="sm"/>
            <a:tailEnd type="none" w="sm" len="sm"/>
          </a:ln>
        </p:spPr>
      </p:sp>
      <p:sp>
        <p:nvSpPr>
          <p:cNvPr id="4" name="AutoShape 4"/>
          <p:cNvSpPr/>
          <p:nvPr/>
        </p:nvSpPr>
        <p:spPr>
          <a:xfrm>
            <a:off x="13967360" y="3675356"/>
            <a:ext cx="59743" cy="9651684"/>
          </a:xfrm>
          <a:prstGeom prst="line">
            <a:avLst/>
          </a:prstGeom>
          <a:ln w="19050" cap="flat">
            <a:solidFill>
              <a:srgbClr val="000000"/>
            </a:solidFill>
            <a:prstDash val="solid"/>
            <a:headEnd type="none" w="sm" len="sm"/>
            <a:tailEnd type="none" w="sm" len="sm"/>
          </a:ln>
        </p:spPr>
      </p:sp>
      <p:sp>
        <p:nvSpPr>
          <p:cNvPr id="5" name="AutoShape 5"/>
          <p:cNvSpPr/>
          <p:nvPr/>
        </p:nvSpPr>
        <p:spPr>
          <a:xfrm>
            <a:off x="4309772" y="6014929"/>
            <a:ext cx="9623569" cy="0"/>
          </a:xfrm>
          <a:prstGeom prst="line">
            <a:avLst/>
          </a:prstGeom>
          <a:ln w="19050" cap="flat">
            <a:solidFill>
              <a:srgbClr val="000000"/>
            </a:solidFill>
            <a:prstDash val="solid"/>
            <a:headEnd type="none" w="sm" len="sm"/>
            <a:tailEnd type="none" w="sm" len="sm"/>
          </a:ln>
        </p:spPr>
      </p:sp>
      <p:sp>
        <p:nvSpPr>
          <p:cNvPr id="6" name="AutoShape 6"/>
          <p:cNvSpPr/>
          <p:nvPr/>
        </p:nvSpPr>
        <p:spPr>
          <a:xfrm>
            <a:off x="4365540" y="8615254"/>
            <a:ext cx="9623569" cy="0"/>
          </a:xfrm>
          <a:prstGeom prst="line">
            <a:avLst/>
          </a:prstGeom>
          <a:ln w="19050" cap="flat">
            <a:solidFill>
              <a:srgbClr val="000000"/>
            </a:solidFill>
            <a:prstDash val="solid"/>
            <a:headEnd type="none" w="sm" len="sm"/>
            <a:tailEnd type="none" w="sm" len="sm"/>
          </a:ln>
        </p:spPr>
      </p:sp>
      <p:sp>
        <p:nvSpPr>
          <p:cNvPr id="7" name="AutoShape 7"/>
          <p:cNvSpPr/>
          <p:nvPr/>
        </p:nvSpPr>
        <p:spPr>
          <a:xfrm flipH="1" flipV="1">
            <a:off x="9121556" y="4558461"/>
            <a:ext cx="99203" cy="8246122"/>
          </a:xfrm>
          <a:prstGeom prst="line">
            <a:avLst/>
          </a:prstGeom>
          <a:ln w="19050" cap="flat">
            <a:solidFill>
              <a:srgbClr val="000000"/>
            </a:solidFill>
            <a:prstDash val="solid"/>
            <a:headEnd type="none" w="sm" len="sm"/>
            <a:tailEnd type="none" w="sm" len="sm"/>
          </a:ln>
        </p:spPr>
      </p:sp>
      <p:sp>
        <p:nvSpPr>
          <p:cNvPr id="8" name="AutoShape 8"/>
          <p:cNvSpPr/>
          <p:nvPr/>
        </p:nvSpPr>
        <p:spPr>
          <a:xfrm flipV="1">
            <a:off x="4365540" y="3665841"/>
            <a:ext cx="0" cy="9192909"/>
          </a:xfrm>
          <a:prstGeom prst="line">
            <a:avLst/>
          </a:prstGeom>
          <a:ln w="19050" cap="flat">
            <a:solidFill>
              <a:srgbClr val="000000"/>
            </a:solidFill>
            <a:prstDash val="solid"/>
            <a:headEnd type="none" w="sm" len="sm"/>
            <a:tailEnd type="none" w="sm" len="sm"/>
          </a:ln>
        </p:spPr>
      </p:sp>
      <p:sp>
        <p:nvSpPr>
          <p:cNvPr id="9" name="AutoShape 9"/>
          <p:cNvSpPr/>
          <p:nvPr/>
        </p:nvSpPr>
        <p:spPr>
          <a:xfrm>
            <a:off x="4324741" y="10973878"/>
            <a:ext cx="9612688" cy="0"/>
          </a:xfrm>
          <a:prstGeom prst="line">
            <a:avLst/>
          </a:prstGeom>
          <a:ln w="19050" cap="flat">
            <a:solidFill>
              <a:srgbClr val="000000"/>
            </a:solidFill>
            <a:prstDash val="solid"/>
            <a:headEnd type="none" w="sm" len="sm"/>
            <a:tailEnd type="none" w="sm" len="sm"/>
          </a:ln>
        </p:spPr>
      </p:sp>
      <p:sp>
        <p:nvSpPr>
          <p:cNvPr id="10" name="AutoShape 10"/>
          <p:cNvSpPr/>
          <p:nvPr/>
        </p:nvSpPr>
        <p:spPr>
          <a:xfrm>
            <a:off x="4414415" y="12804583"/>
            <a:ext cx="9612688" cy="0"/>
          </a:xfrm>
          <a:prstGeom prst="line">
            <a:avLst/>
          </a:prstGeom>
          <a:ln w="19050" cap="flat">
            <a:solidFill>
              <a:srgbClr val="000000"/>
            </a:solidFill>
            <a:prstDash val="solid"/>
            <a:headEnd type="none" w="sm" len="sm"/>
            <a:tailEnd type="none" w="sm" len="sm"/>
          </a:ln>
        </p:spPr>
      </p:sp>
      <p:sp>
        <p:nvSpPr>
          <p:cNvPr id="11" name="Freeform 11"/>
          <p:cNvSpPr/>
          <p:nvPr/>
        </p:nvSpPr>
        <p:spPr>
          <a:xfrm>
            <a:off x="7852096" y="346794"/>
            <a:ext cx="2576336" cy="3070144"/>
          </a:xfrm>
          <a:custGeom>
            <a:avLst/>
            <a:gdLst/>
            <a:ahLst/>
            <a:cxnLst/>
            <a:rect l="l" t="t" r="r" b="b"/>
            <a:pathLst>
              <a:path w="2576336" h="3070144">
                <a:moveTo>
                  <a:pt x="0" y="0"/>
                </a:moveTo>
                <a:lnTo>
                  <a:pt x="2576336" y="0"/>
                </a:lnTo>
                <a:lnTo>
                  <a:pt x="2576336" y="3070144"/>
                </a:lnTo>
                <a:lnTo>
                  <a:pt x="0" y="3070144"/>
                </a:lnTo>
                <a:lnTo>
                  <a:pt x="0" y="0"/>
                </a:lnTo>
                <a:close/>
              </a:path>
            </a:pathLst>
          </a:custGeom>
          <a:blipFill>
            <a:blip r:embed="rId2"/>
            <a:stretch>
              <a:fillRect l="-2828" t="-4272" r="-2828" b="-4272"/>
            </a:stretch>
          </a:blipFill>
        </p:spPr>
      </p:sp>
      <p:sp>
        <p:nvSpPr>
          <p:cNvPr id="12" name="TextBox 12"/>
          <p:cNvSpPr txBox="1"/>
          <p:nvPr/>
        </p:nvSpPr>
        <p:spPr>
          <a:xfrm>
            <a:off x="6467018" y="3795846"/>
            <a:ext cx="5031464" cy="597839"/>
          </a:xfrm>
          <a:prstGeom prst="rect">
            <a:avLst/>
          </a:prstGeom>
        </p:spPr>
        <p:txBody>
          <a:bodyPr lIns="0" tIns="0" rIns="0" bIns="0" rtlCol="0" anchor="t">
            <a:spAutoFit/>
          </a:bodyPr>
          <a:lstStyle/>
          <a:p>
            <a:pPr algn="ctr">
              <a:lnSpc>
                <a:spcPts val="4983"/>
              </a:lnSpc>
              <a:spcBef>
                <a:spcPct val="0"/>
              </a:spcBef>
            </a:pPr>
            <a:r>
              <a:rPr lang="en-US" sz="3559" spc="-142">
                <a:solidFill>
                  <a:srgbClr val="000000"/>
                </a:solidFill>
                <a:latin typeface="Inter"/>
                <a:ea typeface="Inter"/>
                <a:cs typeface="Inter"/>
                <a:sym typeface="Inter"/>
              </a:rPr>
              <a:t>SANAT TARIHI SORULARI</a:t>
            </a:r>
          </a:p>
        </p:txBody>
      </p:sp>
      <p:sp>
        <p:nvSpPr>
          <p:cNvPr id="13" name="TextBox 13"/>
          <p:cNvSpPr txBox="1"/>
          <p:nvPr/>
        </p:nvSpPr>
        <p:spPr>
          <a:xfrm>
            <a:off x="4697370" y="4797160"/>
            <a:ext cx="4092356" cy="935355"/>
          </a:xfrm>
          <a:prstGeom prst="rect">
            <a:avLst/>
          </a:prstGeom>
        </p:spPr>
        <p:txBody>
          <a:bodyPr lIns="0" tIns="0" rIns="0" bIns="0" rtlCol="0" anchor="t">
            <a:spAutoFit/>
          </a:bodyPr>
          <a:lstStyle/>
          <a:p>
            <a:pPr algn="l">
              <a:lnSpc>
                <a:spcPts val="2520"/>
              </a:lnSpc>
              <a:spcBef>
                <a:spcPct val="0"/>
              </a:spcBef>
            </a:pPr>
            <a:r>
              <a:rPr lang="en-US" sz="1800" spc="-72">
                <a:solidFill>
                  <a:srgbClr val="000000"/>
                </a:solidFill>
                <a:latin typeface="Inter"/>
                <a:ea typeface="Inter"/>
                <a:cs typeface="Inter"/>
                <a:sym typeface="Inter"/>
              </a:rPr>
              <a:t>Eser hangi kültüre aittir ve hangi coğrafi bölgede (sanat merkezi) ortaya çıkmıştır?</a:t>
            </a:r>
          </a:p>
        </p:txBody>
      </p:sp>
      <p:sp>
        <p:nvSpPr>
          <p:cNvPr id="14" name="TextBox 14"/>
          <p:cNvSpPr txBox="1"/>
          <p:nvPr/>
        </p:nvSpPr>
        <p:spPr>
          <a:xfrm>
            <a:off x="9144000" y="4797160"/>
            <a:ext cx="4845109" cy="935355"/>
          </a:xfrm>
          <a:prstGeom prst="rect">
            <a:avLst/>
          </a:prstGeom>
        </p:spPr>
        <p:txBody>
          <a:bodyPr lIns="0" tIns="0" rIns="0" bIns="0" rtlCol="0" anchor="t">
            <a:spAutoFit/>
          </a:bodyPr>
          <a:lstStyle/>
          <a:p>
            <a:pPr algn="l">
              <a:lnSpc>
                <a:spcPts val="2520"/>
              </a:lnSpc>
              <a:spcBef>
                <a:spcPct val="0"/>
              </a:spcBef>
            </a:pPr>
            <a:r>
              <a:rPr lang="en-US" sz="1800" spc="-72">
                <a:solidFill>
                  <a:srgbClr val="000000"/>
                </a:solidFill>
                <a:latin typeface="Inter"/>
                <a:ea typeface="Inter"/>
                <a:cs typeface="Inter"/>
                <a:sym typeface="Inter"/>
              </a:rPr>
              <a:t>Gana'daki Akan (özellikle Ashanti ve Fante) halkına aittir. Ana sanat merkezleri, Ashanti Krallığı'nın başkenti olan Kumasi çevresidir</a:t>
            </a:r>
          </a:p>
        </p:txBody>
      </p:sp>
      <p:sp>
        <p:nvSpPr>
          <p:cNvPr id="15" name="TextBox 15"/>
          <p:cNvSpPr txBox="1"/>
          <p:nvPr/>
        </p:nvSpPr>
        <p:spPr>
          <a:xfrm>
            <a:off x="4697370" y="6391275"/>
            <a:ext cx="4226382" cy="935355"/>
          </a:xfrm>
          <a:prstGeom prst="rect">
            <a:avLst/>
          </a:prstGeom>
        </p:spPr>
        <p:txBody>
          <a:bodyPr lIns="0" tIns="0" rIns="0" bIns="0" rtlCol="0" anchor="t">
            <a:spAutoFit/>
          </a:bodyPr>
          <a:lstStyle/>
          <a:p>
            <a:pPr algn="l">
              <a:lnSpc>
                <a:spcPts val="2520"/>
              </a:lnSpc>
              <a:spcBef>
                <a:spcPct val="0"/>
              </a:spcBef>
            </a:pPr>
            <a:r>
              <a:rPr lang="en-US" sz="1800" spc="-72">
                <a:solidFill>
                  <a:srgbClr val="000000"/>
                </a:solidFill>
                <a:latin typeface="Inter"/>
                <a:ea typeface="Inter"/>
                <a:cs typeface="Inter"/>
                <a:sym typeface="Inter"/>
              </a:rPr>
              <a:t>Bu eser hangi geleneksel teknoloji veya malzeme ile ilişkilidir ve bunun kültürel rolü nedir?</a:t>
            </a:r>
          </a:p>
        </p:txBody>
      </p:sp>
      <p:sp>
        <p:nvSpPr>
          <p:cNvPr id="16" name="TextBox 16"/>
          <p:cNvSpPr txBox="1"/>
          <p:nvPr/>
        </p:nvSpPr>
        <p:spPr>
          <a:xfrm>
            <a:off x="9280878" y="6176854"/>
            <a:ext cx="4435209" cy="1878330"/>
          </a:xfrm>
          <a:prstGeom prst="rect">
            <a:avLst/>
          </a:prstGeom>
        </p:spPr>
        <p:txBody>
          <a:bodyPr lIns="0" tIns="0" rIns="0" bIns="0" rtlCol="0" anchor="t">
            <a:spAutoFit/>
          </a:bodyPr>
          <a:lstStyle/>
          <a:p>
            <a:pPr algn="l">
              <a:lnSpc>
                <a:spcPts val="2520"/>
              </a:lnSpc>
              <a:spcBef>
                <a:spcPct val="0"/>
              </a:spcBef>
            </a:pPr>
            <a:r>
              <a:rPr lang="en-US" sz="1800" spc="-72">
                <a:solidFill>
                  <a:srgbClr val="000000"/>
                </a:solidFill>
                <a:latin typeface="Inter"/>
                <a:ea typeface="Inter"/>
                <a:cs typeface="Inter"/>
                <a:sym typeface="Inter"/>
              </a:rPr>
              <a:t>Eser, geleneksel damgalama (baskı) tekniği ile, calabash (su kabağı) kalıpları ve doğal bitkisel mürekkep (Adinkra Aduro) kullanılarak yapılmıştır. Bu, Batı Afrika'daki yerel ve organik malzeme kullanım geleneğini yansıtır.</a:t>
            </a:r>
          </a:p>
        </p:txBody>
      </p:sp>
      <p:sp>
        <p:nvSpPr>
          <p:cNvPr id="17" name="TextBox 17"/>
          <p:cNvSpPr txBox="1"/>
          <p:nvPr/>
        </p:nvSpPr>
        <p:spPr>
          <a:xfrm>
            <a:off x="4414415" y="8739079"/>
            <a:ext cx="4568335" cy="935355"/>
          </a:xfrm>
          <a:prstGeom prst="rect">
            <a:avLst/>
          </a:prstGeom>
        </p:spPr>
        <p:txBody>
          <a:bodyPr lIns="0" tIns="0" rIns="0" bIns="0" rtlCol="0" anchor="t">
            <a:spAutoFit/>
          </a:bodyPr>
          <a:lstStyle/>
          <a:p>
            <a:pPr algn="l">
              <a:lnSpc>
                <a:spcPts val="2520"/>
              </a:lnSpc>
              <a:spcBef>
                <a:spcPct val="0"/>
              </a:spcBef>
            </a:pPr>
            <a:r>
              <a:rPr lang="en-US" sz="1800" spc="-72">
                <a:solidFill>
                  <a:srgbClr val="000000"/>
                </a:solidFill>
                <a:latin typeface="Inter"/>
                <a:ea typeface="Inter"/>
                <a:cs typeface="Inter"/>
                <a:sym typeface="Inter"/>
              </a:rPr>
              <a:t>:Bu sanat formu (Adinkra) sanat tarihinde hangi döneme aittir ve ortaya çıkışının siyasi veya sosyal nedeni nedir?</a:t>
            </a:r>
          </a:p>
        </p:txBody>
      </p:sp>
      <p:sp>
        <p:nvSpPr>
          <p:cNvPr id="18" name="TextBox 18"/>
          <p:cNvSpPr txBox="1"/>
          <p:nvPr/>
        </p:nvSpPr>
        <p:spPr>
          <a:xfrm>
            <a:off x="9220759" y="8716219"/>
            <a:ext cx="4811784" cy="2192655"/>
          </a:xfrm>
          <a:prstGeom prst="rect">
            <a:avLst/>
          </a:prstGeom>
        </p:spPr>
        <p:txBody>
          <a:bodyPr lIns="0" tIns="0" rIns="0" bIns="0" rtlCol="0" anchor="t">
            <a:spAutoFit/>
          </a:bodyPr>
          <a:lstStyle/>
          <a:p>
            <a:pPr algn="just">
              <a:lnSpc>
                <a:spcPts val="2520"/>
              </a:lnSpc>
            </a:pPr>
            <a:r>
              <a:rPr lang="en-US" sz="1800" spc="-72">
                <a:solidFill>
                  <a:srgbClr val="000000"/>
                </a:solidFill>
                <a:latin typeface="Inter"/>
                <a:ea typeface="Inter"/>
                <a:cs typeface="Inter"/>
                <a:sym typeface="Inter"/>
              </a:rPr>
              <a:t>Geleneksel sanat tarihi kronolojisine göre, Adinkra sembollerinin yaygınlaşması ve kurumsallaşması 19. yüzyılın başlarına dayanır. Ortaya çıkış nedeni, Ashanti Krallığı'nın Gyamana'ya karşı kazandığı siyasi zaferin bir sonucu olarak sanatçıların ve tekniğin benimsenmesidir.</a:t>
            </a:r>
          </a:p>
        </p:txBody>
      </p:sp>
      <p:sp>
        <p:nvSpPr>
          <p:cNvPr id="19" name="TextBox 19"/>
          <p:cNvSpPr txBox="1"/>
          <p:nvPr/>
        </p:nvSpPr>
        <p:spPr>
          <a:xfrm>
            <a:off x="4697370" y="11097703"/>
            <a:ext cx="3536357" cy="935355"/>
          </a:xfrm>
          <a:prstGeom prst="rect">
            <a:avLst/>
          </a:prstGeom>
        </p:spPr>
        <p:txBody>
          <a:bodyPr lIns="0" tIns="0" rIns="0" bIns="0" rtlCol="0" anchor="t">
            <a:spAutoFit/>
          </a:bodyPr>
          <a:lstStyle/>
          <a:p>
            <a:pPr algn="l">
              <a:lnSpc>
                <a:spcPts val="2520"/>
              </a:lnSpc>
              <a:spcBef>
                <a:spcPct val="0"/>
              </a:spcBef>
            </a:pPr>
            <a:r>
              <a:rPr lang="en-US" sz="1800" spc="-72">
                <a:solidFill>
                  <a:srgbClr val="000000"/>
                </a:solidFill>
                <a:latin typeface="Inter"/>
                <a:ea typeface="Inter"/>
                <a:cs typeface="Inter"/>
                <a:sym typeface="Inter"/>
              </a:rPr>
              <a:t>Bu geleneksel sanat formu, modern veya çağdaş Afrika sanatını nasıl etkilemiştir?</a:t>
            </a:r>
          </a:p>
        </p:txBody>
      </p:sp>
      <p:sp>
        <p:nvSpPr>
          <p:cNvPr id="20" name="TextBox 20"/>
          <p:cNvSpPr txBox="1"/>
          <p:nvPr/>
        </p:nvSpPr>
        <p:spPr>
          <a:xfrm>
            <a:off x="9323579" y="10935778"/>
            <a:ext cx="4708965" cy="1878330"/>
          </a:xfrm>
          <a:prstGeom prst="rect">
            <a:avLst/>
          </a:prstGeom>
        </p:spPr>
        <p:txBody>
          <a:bodyPr lIns="0" tIns="0" rIns="0" bIns="0" rtlCol="0" anchor="t">
            <a:spAutoFit/>
          </a:bodyPr>
          <a:lstStyle/>
          <a:p>
            <a:pPr algn="l">
              <a:lnSpc>
                <a:spcPts val="2520"/>
              </a:lnSpc>
              <a:spcBef>
                <a:spcPct val="0"/>
              </a:spcBef>
            </a:pPr>
            <a:r>
              <a:rPr lang="en-US" sz="1800" spc="-72">
                <a:solidFill>
                  <a:srgbClr val="000000"/>
                </a:solidFill>
                <a:latin typeface="Inter"/>
                <a:ea typeface="Inter"/>
                <a:cs typeface="Inter"/>
                <a:sym typeface="Inter"/>
              </a:rPr>
              <a:t>görsel dilinin ve uluslararası kimliğinin bir sembolü haline gelmiştir. Semboller, modern giyimden grafik tasarıma, mimariye ve resme kadar Gana kimliğini temsil eden çağdaş sanatlarda ve ürünlerde kullanılmaya devam etmektedir.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AutoShape 2"/>
          <p:cNvSpPr/>
          <p:nvPr/>
        </p:nvSpPr>
        <p:spPr>
          <a:xfrm>
            <a:off x="4317928" y="7543627"/>
            <a:ext cx="9623569" cy="0"/>
          </a:xfrm>
          <a:prstGeom prst="line">
            <a:avLst/>
          </a:prstGeom>
          <a:ln w="19050" cap="flat">
            <a:solidFill>
              <a:srgbClr val="000000"/>
            </a:solidFill>
            <a:prstDash val="solid"/>
            <a:headEnd type="none" w="sm" len="sm"/>
            <a:tailEnd type="none" w="sm" len="sm"/>
          </a:ln>
        </p:spPr>
      </p:sp>
      <p:sp>
        <p:nvSpPr>
          <p:cNvPr id="3" name="AutoShape 3"/>
          <p:cNvSpPr/>
          <p:nvPr/>
        </p:nvSpPr>
        <p:spPr>
          <a:xfrm>
            <a:off x="4327453" y="5527594"/>
            <a:ext cx="9623569" cy="0"/>
          </a:xfrm>
          <a:prstGeom prst="line">
            <a:avLst/>
          </a:prstGeom>
          <a:ln w="19050" cap="flat">
            <a:solidFill>
              <a:srgbClr val="000000"/>
            </a:solidFill>
            <a:prstDash val="solid"/>
            <a:headEnd type="none" w="sm" len="sm"/>
            <a:tailEnd type="none" w="sm" len="sm"/>
          </a:ln>
        </p:spPr>
      </p:sp>
      <p:sp>
        <p:nvSpPr>
          <p:cNvPr id="4" name="AutoShape 4"/>
          <p:cNvSpPr/>
          <p:nvPr/>
        </p:nvSpPr>
        <p:spPr>
          <a:xfrm>
            <a:off x="4338334" y="6375319"/>
            <a:ext cx="9612688" cy="0"/>
          </a:xfrm>
          <a:prstGeom prst="line">
            <a:avLst/>
          </a:prstGeom>
          <a:ln w="19050" cap="flat">
            <a:solidFill>
              <a:srgbClr val="000000"/>
            </a:solidFill>
            <a:prstDash val="solid"/>
            <a:headEnd type="none" w="sm" len="sm"/>
            <a:tailEnd type="none" w="sm" len="sm"/>
          </a:ln>
        </p:spPr>
      </p:sp>
      <p:sp>
        <p:nvSpPr>
          <p:cNvPr id="5" name="AutoShape 5"/>
          <p:cNvSpPr/>
          <p:nvPr/>
        </p:nvSpPr>
        <p:spPr>
          <a:xfrm>
            <a:off x="4336990" y="5527594"/>
            <a:ext cx="1343" cy="5931706"/>
          </a:xfrm>
          <a:prstGeom prst="line">
            <a:avLst/>
          </a:prstGeom>
          <a:ln w="19050" cap="flat">
            <a:solidFill>
              <a:srgbClr val="000000"/>
            </a:solidFill>
            <a:prstDash val="solid"/>
            <a:headEnd type="none" w="sm" len="sm"/>
            <a:tailEnd type="none" w="sm" len="sm"/>
          </a:ln>
        </p:spPr>
      </p:sp>
      <p:sp>
        <p:nvSpPr>
          <p:cNvPr id="6" name="AutoShape 6"/>
          <p:cNvSpPr/>
          <p:nvPr/>
        </p:nvSpPr>
        <p:spPr>
          <a:xfrm flipH="1">
            <a:off x="13951022" y="5527595"/>
            <a:ext cx="9525" cy="5931705"/>
          </a:xfrm>
          <a:prstGeom prst="line">
            <a:avLst/>
          </a:prstGeom>
          <a:ln w="19050" cap="flat">
            <a:solidFill>
              <a:srgbClr val="000000"/>
            </a:solidFill>
            <a:prstDash val="solid"/>
            <a:headEnd type="none" w="sm" len="sm"/>
            <a:tailEnd type="none" w="sm" len="sm"/>
          </a:ln>
        </p:spPr>
      </p:sp>
      <p:sp>
        <p:nvSpPr>
          <p:cNvPr id="7" name="AutoShape 7"/>
          <p:cNvSpPr/>
          <p:nvPr/>
        </p:nvSpPr>
        <p:spPr>
          <a:xfrm flipV="1">
            <a:off x="4317928" y="8780453"/>
            <a:ext cx="9623569" cy="0"/>
          </a:xfrm>
          <a:prstGeom prst="line">
            <a:avLst/>
          </a:prstGeom>
          <a:ln w="19050" cap="flat">
            <a:solidFill>
              <a:srgbClr val="000000"/>
            </a:solidFill>
            <a:prstDash val="solid"/>
            <a:headEnd type="none" w="sm" len="sm"/>
            <a:tailEnd type="none" w="sm" len="sm"/>
          </a:ln>
        </p:spPr>
      </p:sp>
      <p:sp>
        <p:nvSpPr>
          <p:cNvPr id="8" name="AutoShape 8"/>
          <p:cNvSpPr/>
          <p:nvPr/>
        </p:nvSpPr>
        <p:spPr>
          <a:xfrm flipH="1" flipV="1">
            <a:off x="9114743" y="6380744"/>
            <a:ext cx="9530" cy="5078556"/>
          </a:xfrm>
          <a:prstGeom prst="line">
            <a:avLst/>
          </a:prstGeom>
          <a:ln w="19050" cap="flat">
            <a:solidFill>
              <a:srgbClr val="000000"/>
            </a:solidFill>
            <a:prstDash val="solid"/>
            <a:headEnd type="none" w="sm" len="sm"/>
            <a:tailEnd type="none" w="sm" len="sm"/>
          </a:ln>
        </p:spPr>
      </p:sp>
      <p:sp>
        <p:nvSpPr>
          <p:cNvPr id="9" name="AutoShape 9"/>
          <p:cNvSpPr/>
          <p:nvPr/>
        </p:nvSpPr>
        <p:spPr>
          <a:xfrm>
            <a:off x="4317928" y="10057220"/>
            <a:ext cx="9612688" cy="0"/>
          </a:xfrm>
          <a:prstGeom prst="line">
            <a:avLst/>
          </a:prstGeom>
          <a:ln w="19050" cap="flat">
            <a:solidFill>
              <a:srgbClr val="000000"/>
            </a:solidFill>
            <a:prstDash val="solid"/>
            <a:headEnd type="none" w="sm" len="sm"/>
            <a:tailEnd type="none" w="sm" len="sm"/>
          </a:ln>
        </p:spPr>
      </p:sp>
      <p:sp>
        <p:nvSpPr>
          <p:cNvPr id="10" name="AutoShape 10"/>
          <p:cNvSpPr/>
          <p:nvPr/>
        </p:nvSpPr>
        <p:spPr>
          <a:xfrm>
            <a:off x="4317928" y="11459300"/>
            <a:ext cx="9612688" cy="0"/>
          </a:xfrm>
          <a:prstGeom prst="line">
            <a:avLst/>
          </a:prstGeom>
          <a:ln w="19050" cap="flat">
            <a:solidFill>
              <a:srgbClr val="000000"/>
            </a:solidFill>
            <a:prstDash val="solid"/>
            <a:headEnd type="none" w="sm" len="sm"/>
            <a:tailEnd type="none" w="sm" len="sm"/>
          </a:ln>
        </p:spPr>
      </p:sp>
      <p:sp>
        <p:nvSpPr>
          <p:cNvPr id="11" name="TextBox 11"/>
          <p:cNvSpPr txBox="1"/>
          <p:nvPr/>
        </p:nvSpPr>
        <p:spPr>
          <a:xfrm>
            <a:off x="4878404" y="6760672"/>
            <a:ext cx="2924413" cy="306705"/>
          </a:xfrm>
          <a:prstGeom prst="rect">
            <a:avLst/>
          </a:prstGeom>
        </p:spPr>
        <p:txBody>
          <a:bodyPr lIns="0" tIns="0" rIns="0" bIns="0" rtlCol="0" anchor="t">
            <a:spAutoFit/>
          </a:bodyPr>
          <a:lstStyle/>
          <a:p>
            <a:pPr algn="ctr">
              <a:lnSpc>
                <a:spcPts val="2520"/>
              </a:lnSpc>
              <a:spcBef>
                <a:spcPct val="0"/>
              </a:spcBef>
            </a:pPr>
            <a:r>
              <a:rPr lang="en-US" sz="1800" spc="-72">
                <a:solidFill>
                  <a:srgbClr val="000000"/>
                </a:solidFill>
                <a:latin typeface="Inter"/>
                <a:ea typeface="Inter"/>
                <a:cs typeface="Inter"/>
                <a:sym typeface="Inter"/>
              </a:rPr>
              <a:t>ESERIN ADI VE TÜRÜ NEDIR?</a:t>
            </a:r>
          </a:p>
        </p:txBody>
      </p:sp>
      <p:sp>
        <p:nvSpPr>
          <p:cNvPr id="12" name="TextBox 12"/>
          <p:cNvSpPr txBox="1"/>
          <p:nvPr/>
        </p:nvSpPr>
        <p:spPr>
          <a:xfrm>
            <a:off x="9532027" y="6652768"/>
            <a:ext cx="4040530" cy="621030"/>
          </a:xfrm>
          <a:prstGeom prst="rect">
            <a:avLst/>
          </a:prstGeom>
        </p:spPr>
        <p:txBody>
          <a:bodyPr lIns="0" tIns="0" rIns="0" bIns="0" rtlCol="0" anchor="t">
            <a:spAutoFit/>
          </a:bodyPr>
          <a:lstStyle/>
          <a:p>
            <a:pPr algn="l">
              <a:lnSpc>
                <a:spcPts val="2520"/>
              </a:lnSpc>
              <a:spcBef>
                <a:spcPct val="0"/>
              </a:spcBef>
            </a:pPr>
            <a:r>
              <a:rPr lang="en-US" sz="1800" spc="-72">
                <a:solidFill>
                  <a:srgbClr val="000000"/>
                </a:solidFill>
                <a:latin typeface="Inter"/>
                <a:ea typeface="Inter"/>
                <a:cs typeface="Inter"/>
                <a:sym typeface="Inter"/>
              </a:rPr>
              <a:t>Adinkra Yas Kumaşı / Geleneksel Damgalama Sanatı (Baskı).</a:t>
            </a:r>
          </a:p>
        </p:txBody>
      </p:sp>
      <p:sp>
        <p:nvSpPr>
          <p:cNvPr id="13" name="TextBox 13"/>
          <p:cNvSpPr txBox="1"/>
          <p:nvPr/>
        </p:nvSpPr>
        <p:spPr>
          <a:xfrm>
            <a:off x="5994838" y="5687425"/>
            <a:ext cx="6000869" cy="514350"/>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Canva Sans"/>
                <a:ea typeface="Canva Sans"/>
                <a:cs typeface="Canva Sans"/>
                <a:sym typeface="Canva Sans"/>
              </a:rPr>
              <a:t>SANAT  ELEŞTİRİSİ ( BETİMLEME)</a:t>
            </a:r>
          </a:p>
        </p:txBody>
      </p:sp>
      <p:sp>
        <p:nvSpPr>
          <p:cNvPr id="14" name="TextBox 14"/>
          <p:cNvSpPr txBox="1"/>
          <p:nvPr/>
        </p:nvSpPr>
        <p:spPr>
          <a:xfrm>
            <a:off x="9476697" y="7724602"/>
            <a:ext cx="4090305" cy="935355"/>
          </a:xfrm>
          <a:prstGeom prst="rect">
            <a:avLst/>
          </a:prstGeom>
        </p:spPr>
        <p:txBody>
          <a:bodyPr lIns="0" tIns="0" rIns="0" bIns="0" rtlCol="0" anchor="t">
            <a:spAutoFit/>
          </a:bodyPr>
          <a:lstStyle/>
          <a:p>
            <a:pPr algn="l">
              <a:lnSpc>
                <a:spcPts val="2520"/>
              </a:lnSpc>
              <a:spcBef>
                <a:spcPct val="0"/>
              </a:spcBef>
            </a:pPr>
            <a:r>
              <a:rPr lang="en-US" sz="1800" spc="-72">
                <a:solidFill>
                  <a:srgbClr val="000000"/>
                </a:solidFill>
                <a:latin typeface="Inter"/>
                <a:ea typeface="Inter"/>
                <a:cs typeface="Inter"/>
                <a:sym typeface="Inter"/>
              </a:rPr>
              <a:t>Pamuklu veya ipek kumaş zemin ve Adinkra Aduro adı verilen bitkisel siyah mürekkep kullanılmıştır.</a:t>
            </a:r>
          </a:p>
        </p:txBody>
      </p:sp>
      <p:sp>
        <p:nvSpPr>
          <p:cNvPr id="15" name="TextBox 15"/>
          <p:cNvSpPr txBox="1"/>
          <p:nvPr/>
        </p:nvSpPr>
        <p:spPr>
          <a:xfrm>
            <a:off x="4878404" y="8961428"/>
            <a:ext cx="4071984" cy="935355"/>
          </a:xfrm>
          <a:prstGeom prst="rect">
            <a:avLst/>
          </a:prstGeom>
        </p:spPr>
        <p:txBody>
          <a:bodyPr lIns="0" tIns="0" rIns="0" bIns="0" rtlCol="0" anchor="t">
            <a:spAutoFit/>
          </a:bodyPr>
          <a:lstStyle/>
          <a:p>
            <a:pPr algn="l">
              <a:lnSpc>
                <a:spcPts val="2520"/>
              </a:lnSpc>
              <a:spcBef>
                <a:spcPct val="0"/>
              </a:spcBef>
            </a:pPr>
            <a:r>
              <a:rPr lang="en-US" sz="1800" spc="-72">
                <a:solidFill>
                  <a:srgbClr val="000000"/>
                </a:solidFill>
                <a:latin typeface="Inter"/>
                <a:ea typeface="Inter"/>
                <a:cs typeface="Inter"/>
                <a:sym typeface="Inter"/>
              </a:rPr>
              <a:t>ESERDE HANGI ANA FORMLAR/FIGÜRLER YER ALMAKTADIR?</a:t>
            </a:r>
          </a:p>
        </p:txBody>
      </p:sp>
      <p:sp>
        <p:nvSpPr>
          <p:cNvPr id="16" name="TextBox 16"/>
          <p:cNvSpPr txBox="1"/>
          <p:nvPr/>
        </p:nvSpPr>
        <p:spPr>
          <a:xfrm>
            <a:off x="9532027" y="8804265"/>
            <a:ext cx="4040530" cy="1249680"/>
          </a:xfrm>
          <a:prstGeom prst="rect">
            <a:avLst/>
          </a:prstGeom>
        </p:spPr>
        <p:txBody>
          <a:bodyPr lIns="0" tIns="0" rIns="0" bIns="0" rtlCol="0" anchor="t">
            <a:spAutoFit/>
          </a:bodyPr>
          <a:lstStyle/>
          <a:p>
            <a:pPr algn="l">
              <a:lnSpc>
                <a:spcPts val="2520"/>
              </a:lnSpc>
              <a:spcBef>
                <a:spcPct val="0"/>
              </a:spcBef>
            </a:pPr>
            <a:r>
              <a:rPr lang="en-US" sz="1800" spc="-72">
                <a:solidFill>
                  <a:srgbClr val="000000"/>
                </a:solidFill>
                <a:latin typeface="Inter"/>
                <a:ea typeface="Inter"/>
                <a:cs typeface="Inter"/>
                <a:sym typeface="Inter"/>
              </a:rPr>
              <a:t>Eser, tekrarlanan geometrik şekillerden ve stilize edilmiş, piktografik sembollerden oluşan bir ızgara sistemi ile doludur.</a:t>
            </a:r>
          </a:p>
        </p:txBody>
      </p:sp>
      <p:sp>
        <p:nvSpPr>
          <p:cNvPr id="17" name="TextBox 17"/>
          <p:cNvSpPr txBox="1"/>
          <p:nvPr/>
        </p:nvSpPr>
        <p:spPr>
          <a:xfrm>
            <a:off x="4878404" y="10361068"/>
            <a:ext cx="3833526" cy="621030"/>
          </a:xfrm>
          <a:prstGeom prst="rect">
            <a:avLst/>
          </a:prstGeom>
        </p:spPr>
        <p:txBody>
          <a:bodyPr lIns="0" tIns="0" rIns="0" bIns="0" rtlCol="0" anchor="t">
            <a:spAutoFit/>
          </a:bodyPr>
          <a:lstStyle/>
          <a:p>
            <a:pPr algn="l">
              <a:lnSpc>
                <a:spcPts val="2520"/>
              </a:lnSpc>
              <a:spcBef>
                <a:spcPct val="0"/>
              </a:spcBef>
            </a:pPr>
            <a:r>
              <a:rPr lang="en-US" sz="1800" spc="-72">
                <a:solidFill>
                  <a:srgbClr val="000000"/>
                </a:solidFill>
                <a:latin typeface="Inter"/>
                <a:ea typeface="Inter"/>
                <a:cs typeface="Inter"/>
                <a:sym typeface="Inter"/>
              </a:rPr>
              <a:t>ESERDE HÂKIM OLAN RENKLER VE ÇIZGILER NASILDIR?</a:t>
            </a:r>
          </a:p>
        </p:txBody>
      </p:sp>
      <p:sp>
        <p:nvSpPr>
          <p:cNvPr id="18" name="TextBox 18"/>
          <p:cNvSpPr txBox="1"/>
          <p:nvPr/>
        </p:nvSpPr>
        <p:spPr>
          <a:xfrm>
            <a:off x="9476697" y="10085795"/>
            <a:ext cx="4421267" cy="1249680"/>
          </a:xfrm>
          <a:prstGeom prst="rect">
            <a:avLst/>
          </a:prstGeom>
        </p:spPr>
        <p:txBody>
          <a:bodyPr lIns="0" tIns="0" rIns="0" bIns="0" rtlCol="0" anchor="t">
            <a:spAutoFit/>
          </a:bodyPr>
          <a:lstStyle/>
          <a:p>
            <a:pPr algn="l">
              <a:lnSpc>
                <a:spcPts val="2520"/>
              </a:lnSpc>
              <a:spcBef>
                <a:spcPct val="0"/>
              </a:spcBef>
            </a:pPr>
            <a:r>
              <a:rPr lang="en-US" sz="1800" spc="-72">
                <a:solidFill>
                  <a:srgbClr val="000000"/>
                </a:solidFill>
                <a:latin typeface="Inter"/>
                <a:ea typeface="Inter"/>
                <a:cs typeface="Inter"/>
                <a:sym typeface="Inter"/>
              </a:rPr>
              <a:t>Hâkim renkler Siyah (mürekkep) ve Beyaz/Açık Krem (zemin) arasındaki keskin zıtlıktır. Çizgiler çoğunlukla keskin, kalın ve ritmiktir.</a:t>
            </a:r>
          </a:p>
        </p:txBody>
      </p:sp>
      <p:sp>
        <p:nvSpPr>
          <p:cNvPr id="19" name="TextBox 19"/>
          <p:cNvSpPr txBox="1"/>
          <p:nvPr/>
        </p:nvSpPr>
        <p:spPr>
          <a:xfrm>
            <a:off x="4878404" y="7816523"/>
            <a:ext cx="3484889" cy="621030"/>
          </a:xfrm>
          <a:prstGeom prst="rect">
            <a:avLst/>
          </a:prstGeom>
        </p:spPr>
        <p:txBody>
          <a:bodyPr lIns="0" tIns="0" rIns="0" bIns="0" rtlCol="0" anchor="t">
            <a:spAutoFit/>
          </a:bodyPr>
          <a:lstStyle/>
          <a:p>
            <a:pPr algn="l">
              <a:lnSpc>
                <a:spcPts val="2520"/>
              </a:lnSpc>
              <a:spcBef>
                <a:spcPct val="0"/>
              </a:spcBef>
            </a:pPr>
            <a:r>
              <a:rPr lang="en-US" sz="1800" spc="-72">
                <a:solidFill>
                  <a:srgbClr val="000000"/>
                </a:solidFill>
                <a:latin typeface="Inter"/>
                <a:ea typeface="Inter"/>
                <a:cs typeface="Inter"/>
                <a:sym typeface="Inter"/>
              </a:rPr>
              <a:t>HANGI MALZEMELER KULLANILMIŞTIR?</a:t>
            </a:r>
          </a:p>
        </p:txBody>
      </p:sp>
      <p:sp>
        <p:nvSpPr>
          <p:cNvPr id="20" name="Freeform 20"/>
          <p:cNvSpPr/>
          <p:nvPr/>
        </p:nvSpPr>
        <p:spPr>
          <a:xfrm>
            <a:off x="7097730" y="766977"/>
            <a:ext cx="3795085" cy="4522492"/>
          </a:xfrm>
          <a:custGeom>
            <a:avLst/>
            <a:gdLst/>
            <a:ahLst/>
            <a:cxnLst/>
            <a:rect l="l" t="t" r="r" b="b"/>
            <a:pathLst>
              <a:path w="3795085" h="4522492">
                <a:moveTo>
                  <a:pt x="0" y="0"/>
                </a:moveTo>
                <a:lnTo>
                  <a:pt x="3795086" y="0"/>
                </a:lnTo>
                <a:lnTo>
                  <a:pt x="3795086" y="4522492"/>
                </a:lnTo>
                <a:lnTo>
                  <a:pt x="0" y="4522492"/>
                </a:lnTo>
                <a:lnTo>
                  <a:pt x="0" y="0"/>
                </a:lnTo>
                <a:close/>
              </a:path>
            </a:pathLst>
          </a:custGeom>
          <a:blipFill>
            <a:blip r:embed="rId2"/>
            <a:stretch>
              <a:fillRect l="-2828" t="-4272" r="-2828" b="-4272"/>
            </a:stretch>
          </a:blipFill>
        </p:spPr>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AutoShape 2"/>
          <p:cNvSpPr/>
          <p:nvPr/>
        </p:nvSpPr>
        <p:spPr>
          <a:xfrm>
            <a:off x="4311637" y="3982683"/>
            <a:ext cx="9623569" cy="0"/>
          </a:xfrm>
          <a:prstGeom prst="line">
            <a:avLst/>
          </a:prstGeom>
          <a:ln w="19050" cap="flat">
            <a:solidFill>
              <a:srgbClr val="000000"/>
            </a:solidFill>
            <a:prstDash val="solid"/>
            <a:headEnd type="none" w="sm" len="sm"/>
            <a:tailEnd type="none" w="sm" len="sm"/>
          </a:ln>
        </p:spPr>
      </p:sp>
      <p:sp>
        <p:nvSpPr>
          <p:cNvPr id="3" name="AutoShape 3"/>
          <p:cNvSpPr/>
          <p:nvPr/>
        </p:nvSpPr>
        <p:spPr>
          <a:xfrm>
            <a:off x="4322517" y="4860173"/>
            <a:ext cx="9612688" cy="0"/>
          </a:xfrm>
          <a:prstGeom prst="line">
            <a:avLst/>
          </a:prstGeom>
          <a:ln w="19050" cap="flat">
            <a:solidFill>
              <a:srgbClr val="000000"/>
            </a:solidFill>
            <a:prstDash val="solid"/>
            <a:headEnd type="none" w="sm" len="sm"/>
            <a:tailEnd type="none" w="sm" len="sm"/>
          </a:ln>
        </p:spPr>
      </p:sp>
      <p:sp>
        <p:nvSpPr>
          <p:cNvPr id="4" name="AutoShape 4"/>
          <p:cNvSpPr/>
          <p:nvPr/>
        </p:nvSpPr>
        <p:spPr>
          <a:xfrm>
            <a:off x="4321174" y="3982683"/>
            <a:ext cx="1343" cy="9717382"/>
          </a:xfrm>
          <a:prstGeom prst="line">
            <a:avLst/>
          </a:prstGeom>
          <a:ln w="19050" cap="flat">
            <a:solidFill>
              <a:srgbClr val="000000"/>
            </a:solidFill>
            <a:prstDash val="solid"/>
            <a:headEnd type="none" w="sm" len="sm"/>
            <a:tailEnd type="none" w="sm" len="sm"/>
          </a:ln>
        </p:spPr>
      </p:sp>
      <p:sp>
        <p:nvSpPr>
          <p:cNvPr id="5" name="AutoShape 5"/>
          <p:cNvSpPr/>
          <p:nvPr/>
        </p:nvSpPr>
        <p:spPr>
          <a:xfrm>
            <a:off x="13944731" y="3982684"/>
            <a:ext cx="1343" cy="9717382"/>
          </a:xfrm>
          <a:prstGeom prst="line">
            <a:avLst/>
          </a:prstGeom>
          <a:ln w="19050" cap="flat">
            <a:solidFill>
              <a:srgbClr val="000000"/>
            </a:solidFill>
            <a:prstDash val="solid"/>
            <a:headEnd type="none" w="sm" len="sm"/>
            <a:tailEnd type="none" w="sm" len="sm"/>
          </a:ln>
        </p:spPr>
      </p:sp>
      <p:sp>
        <p:nvSpPr>
          <p:cNvPr id="6" name="AutoShape 6"/>
          <p:cNvSpPr/>
          <p:nvPr/>
        </p:nvSpPr>
        <p:spPr>
          <a:xfrm flipV="1">
            <a:off x="4362319" y="6718730"/>
            <a:ext cx="9623569" cy="0"/>
          </a:xfrm>
          <a:prstGeom prst="line">
            <a:avLst/>
          </a:prstGeom>
          <a:ln w="19050" cap="flat">
            <a:solidFill>
              <a:srgbClr val="000000"/>
            </a:solidFill>
            <a:prstDash val="solid"/>
            <a:headEnd type="none" w="sm" len="sm"/>
            <a:tailEnd type="none" w="sm" len="sm"/>
          </a:ln>
        </p:spPr>
      </p:sp>
      <p:sp>
        <p:nvSpPr>
          <p:cNvPr id="7" name="AutoShape 7"/>
          <p:cNvSpPr/>
          <p:nvPr/>
        </p:nvSpPr>
        <p:spPr>
          <a:xfrm flipH="1" flipV="1">
            <a:off x="9098927" y="4865789"/>
            <a:ext cx="14970" cy="8834260"/>
          </a:xfrm>
          <a:prstGeom prst="line">
            <a:avLst/>
          </a:prstGeom>
          <a:ln w="19050" cap="flat">
            <a:solidFill>
              <a:srgbClr val="000000"/>
            </a:solidFill>
            <a:prstDash val="solid"/>
            <a:headEnd type="none" w="sm" len="sm"/>
            <a:tailEnd type="none" w="sm" len="sm"/>
          </a:ln>
        </p:spPr>
      </p:sp>
      <p:sp>
        <p:nvSpPr>
          <p:cNvPr id="8" name="AutoShape 8"/>
          <p:cNvSpPr/>
          <p:nvPr/>
        </p:nvSpPr>
        <p:spPr>
          <a:xfrm>
            <a:off x="4373200" y="8850389"/>
            <a:ext cx="9612688" cy="0"/>
          </a:xfrm>
          <a:prstGeom prst="line">
            <a:avLst/>
          </a:prstGeom>
          <a:ln w="19050" cap="flat">
            <a:solidFill>
              <a:srgbClr val="000000"/>
            </a:solidFill>
            <a:prstDash val="solid"/>
            <a:headEnd type="none" w="sm" len="sm"/>
            <a:tailEnd type="none" w="sm" len="sm"/>
          </a:ln>
        </p:spPr>
      </p:sp>
      <p:sp>
        <p:nvSpPr>
          <p:cNvPr id="9" name="AutoShape 9"/>
          <p:cNvSpPr/>
          <p:nvPr/>
        </p:nvSpPr>
        <p:spPr>
          <a:xfrm>
            <a:off x="4321174" y="10843151"/>
            <a:ext cx="9612688" cy="0"/>
          </a:xfrm>
          <a:prstGeom prst="line">
            <a:avLst/>
          </a:prstGeom>
          <a:ln w="19050" cap="flat">
            <a:solidFill>
              <a:srgbClr val="000000"/>
            </a:solidFill>
            <a:prstDash val="solid"/>
            <a:headEnd type="none" w="sm" len="sm"/>
            <a:tailEnd type="none" w="sm" len="sm"/>
          </a:ln>
        </p:spPr>
      </p:sp>
      <p:sp>
        <p:nvSpPr>
          <p:cNvPr id="10" name="AutoShape 10"/>
          <p:cNvSpPr/>
          <p:nvPr/>
        </p:nvSpPr>
        <p:spPr>
          <a:xfrm flipV="1">
            <a:off x="4311637" y="12417945"/>
            <a:ext cx="9603163" cy="0"/>
          </a:xfrm>
          <a:prstGeom prst="line">
            <a:avLst/>
          </a:prstGeom>
          <a:ln w="19050" cap="flat">
            <a:solidFill>
              <a:srgbClr val="000000"/>
            </a:solidFill>
            <a:prstDash val="solid"/>
            <a:headEnd type="none" w="sm" len="sm"/>
            <a:tailEnd type="none" w="sm" len="sm"/>
          </a:ln>
        </p:spPr>
      </p:sp>
      <p:sp>
        <p:nvSpPr>
          <p:cNvPr id="11" name="TextBox 11"/>
          <p:cNvSpPr txBox="1"/>
          <p:nvPr/>
        </p:nvSpPr>
        <p:spPr>
          <a:xfrm>
            <a:off x="4753985" y="5099952"/>
            <a:ext cx="2896627" cy="935355"/>
          </a:xfrm>
          <a:prstGeom prst="rect">
            <a:avLst/>
          </a:prstGeom>
        </p:spPr>
        <p:txBody>
          <a:bodyPr lIns="0" tIns="0" rIns="0" bIns="0" rtlCol="0" anchor="t">
            <a:spAutoFit/>
          </a:bodyPr>
          <a:lstStyle/>
          <a:p>
            <a:pPr algn="l">
              <a:lnSpc>
                <a:spcPts val="2520"/>
              </a:lnSpc>
              <a:spcBef>
                <a:spcPct val="0"/>
              </a:spcBef>
            </a:pPr>
            <a:r>
              <a:rPr lang="en-US" sz="1800" spc="-72">
                <a:solidFill>
                  <a:srgbClr val="000000"/>
                </a:solidFill>
                <a:latin typeface="Inter"/>
                <a:ea typeface="Inter"/>
                <a:cs typeface="Inter"/>
                <a:sym typeface="Inter"/>
              </a:rPr>
              <a:t>ESERDE DENGE, RITIM VE VURGU NASIL SAĞLANMIŞTIR?</a:t>
            </a:r>
          </a:p>
        </p:txBody>
      </p:sp>
      <p:sp>
        <p:nvSpPr>
          <p:cNvPr id="12" name="TextBox 12"/>
          <p:cNvSpPr txBox="1"/>
          <p:nvPr/>
        </p:nvSpPr>
        <p:spPr>
          <a:xfrm>
            <a:off x="9198598" y="4988399"/>
            <a:ext cx="4736607" cy="1564005"/>
          </a:xfrm>
          <a:prstGeom prst="rect">
            <a:avLst/>
          </a:prstGeom>
        </p:spPr>
        <p:txBody>
          <a:bodyPr lIns="0" tIns="0" rIns="0" bIns="0" rtlCol="0" anchor="t">
            <a:spAutoFit/>
          </a:bodyPr>
          <a:lstStyle/>
          <a:p>
            <a:pPr algn="l">
              <a:lnSpc>
                <a:spcPts val="2520"/>
              </a:lnSpc>
              <a:spcBef>
                <a:spcPct val="0"/>
              </a:spcBef>
            </a:pPr>
            <a:r>
              <a:rPr lang="en-US" sz="1800" spc="-72">
                <a:solidFill>
                  <a:srgbClr val="000000"/>
                </a:solidFill>
                <a:latin typeface="Inter"/>
                <a:ea typeface="Inter"/>
                <a:cs typeface="Inter"/>
                <a:sym typeface="Inter"/>
              </a:rPr>
              <a:t>Denge simetriye yakındır ve ızgara yapısı ile sağlanır. Ritim, tüm desenlerin birbiri ardına sıralanmasıyla oluşan güçlü, görsel bir müzikalitedir. Vurgu merkezi bir nokta yerine, sembol çeşitliliğinin kendisindedir.</a:t>
            </a:r>
          </a:p>
        </p:txBody>
      </p:sp>
      <p:sp>
        <p:nvSpPr>
          <p:cNvPr id="13" name="TextBox 13"/>
          <p:cNvSpPr txBox="1"/>
          <p:nvPr/>
        </p:nvSpPr>
        <p:spPr>
          <a:xfrm>
            <a:off x="4753985" y="6956855"/>
            <a:ext cx="3553689" cy="935355"/>
          </a:xfrm>
          <a:prstGeom prst="rect">
            <a:avLst/>
          </a:prstGeom>
        </p:spPr>
        <p:txBody>
          <a:bodyPr lIns="0" tIns="0" rIns="0" bIns="0" rtlCol="0" anchor="t">
            <a:spAutoFit/>
          </a:bodyPr>
          <a:lstStyle/>
          <a:p>
            <a:pPr algn="l">
              <a:lnSpc>
                <a:spcPts val="2520"/>
              </a:lnSpc>
              <a:spcBef>
                <a:spcPct val="0"/>
              </a:spcBef>
            </a:pPr>
            <a:r>
              <a:rPr lang="en-US" sz="1800" spc="-72">
                <a:solidFill>
                  <a:srgbClr val="000000"/>
                </a:solidFill>
                <a:latin typeface="Inter"/>
                <a:ea typeface="Inter"/>
                <a:cs typeface="Inter"/>
                <a:sym typeface="Inter"/>
              </a:rPr>
              <a:t>SANATÇI MEKÂNI NASIL KULLANMIŞTIR? DERINLIK ILLÜZYONU VAR MIDIR?</a:t>
            </a:r>
          </a:p>
        </p:txBody>
      </p:sp>
      <p:sp>
        <p:nvSpPr>
          <p:cNvPr id="14" name="TextBox 14"/>
          <p:cNvSpPr txBox="1"/>
          <p:nvPr/>
        </p:nvSpPr>
        <p:spPr>
          <a:xfrm>
            <a:off x="9309483" y="6895859"/>
            <a:ext cx="4514839" cy="1564005"/>
          </a:xfrm>
          <a:prstGeom prst="rect">
            <a:avLst/>
          </a:prstGeom>
        </p:spPr>
        <p:txBody>
          <a:bodyPr lIns="0" tIns="0" rIns="0" bIns="0" rtlCol="0" anchor="t">
            <a:spAutoFit/>
          </a:bodyPr>
          <a:lstStyle/>
          <a:p>
            <a:pPr algn="l">
              <a:lnSpc>
                <a:spcPts val="2520"/>
              </a:lnSpc>
              <a:spcBef>
                <a:spcPct val="0"/>
              </a:spcBef>
            </a:pPr>
            <a:r>
              <a:rPr lang="en-US" sz="1800" spc="-72">
                <a:solidFill>
                  <a:srgbClr val="000000"/>
                </a:solidFill>
                <a:latin typeface="Inter"/>
                <a:ea typeface="Inter"/>
                <a:cs typeface="Inter"/>
                <a:sym typeface="Inter"/>
              </a:rPr>
              <a:t>Derinlik veya perspektif yoktur. Eser, tamamen iki boyutlu (düz) bir yüzeyde çalışılmıştır; mekân, sadece semboller arasındaki boşlukla (beyaz alanlarla) tanımlanmıştır.</a:t>
            </a:r>
          </a:p>
        </p:txBody>
      </p:sp>
      <p:sp>
        <p:nvSpPr>
          <p:cNvPr id="15" name="TextBox 15"/>
          <p:cNvSpPr txBox="1"/>
          <p:nvPr/>
        </p:nvSpPr>
        <p:spPr>
          <a:xfrm>
            <a:off x="4753985" y="9498221"/>
            <a:ext cx="3151804" cy="621030"/>
          </a:xfrm>
          <a:prstGeom prst="rect">
            <a:avLst/>
          </a:prstGeom>
        </p:spPr>
        <p:txBody>
          <a:bodyPr lIns="0" tIns="0" rIns="0" bIns="0" rtlCol="0" anchor="t">
            <a:spAutoFit/>
          </a:bodyPr>
          <a:lstStyle/>
          <a:p>
            <a:pPr algn="l">
              <a:lnSpc>
                <a:spcPts val="2520"/>
              </a:lnSpc>
              <a:spcBef>
                <a:spcPct val="0"/>
              </a:spcBef>
            </a:pPr>
            <a:r>
              <a:rPr lang="en-US" sz="1800" spc="-72">
                <a:solidFill>
                  <a:srgbClr val="000000"/>
                </a:solidFill>
                <a:latin typeface="Inter"/>
                <a:ea typeface="Inter"/>
                <a:cs typeface="Inter"/>
                <a:sym typeface="Inter"/>
              </a:rPr>
              <a:t>ESERDEKI BIÇIMLER NASIL BIR ARAYA GETIRILMIŞTIR?</a:t>
            </a:r>
          </a:p>
        </p:txBody>
      </p:sp>
      <p:sp>
        <p:nvSpPr>
          <p:cNvPr id="16" name="TextBox 16"/>
          <p:cNvSpPr txBox="1"/>
          <p:nvPr/>
        </p:nvSpPr>
        <p:spPr>
          <a:xfrm>
            <a:off x="9309483" y="9031364"/>
            <a:ext cx="4350476" cy="1249680"/>
          </a:xfrm>
          <a:prstGeom prst="rect">
            <a:avLst/>
          </a:prstGeom>
        </p:spPr>
        <p:txBody>
          <a:bodyPr lIns="0" tIns="0" rIns="0" bIns="0" rtlCol="0" anchor="t">
            <a:spAutoFit/>
          </a:bodyPr>
          <a:lstStyle/>
          <a:p>
            <a:pPr algn="l">
              <a:lnSpc>
                <a:spcPts val="2520"/>
              </a:lnSpc>
              <a:spcBef>
                <a:spcPct val="0"/>
              </a:spcBef>
            </a:pPr>
            <a:r>
              <a:rPr lang="en-US" sz="1800" spc="-72">
                <a:solidFill>
                  <a:srgbClr val="000000"/>
                </a:solidFill>
                <a:latin typeface="Inter"/>
                <a:ea typeface="Inter"/>
                <a:cs typeface="Inter"/>
                <a:sym typeface="Inter"/>
              </a:rPr>
              <a:t>Biçimler, damgalama tekniği sayesinde kapalı, izole edilmiş bloklar halinde bir araya getirilmiş, ancak ızgara yapısı sayesinde genel bir bütünlük sağlanmıştır.</a:t>
            </a:r>
          </a:p>
        </p:txBody>
      </p:sp>
      <p:sp>
        <p:nvSpPr>
          <p:cNvPr id="17" name="TextBox 17"/>
          <p:cNvSpPr txBox="1"/>
          <p:nvPr/>
        </p:nvSpPr>
        <p:spPr>
          <a:xfrm>
            <a:off x="4753985" y="11452751"/>
            <a:ext cx="4344941" cy="621030"/>
          </a:xfrm>
          <a:prstGeom prst="rect">
            <a:avLst/>
          </a:prstGeom>
        </p:spPr>
        <p:txBody>
          <a:bodyPr lIns="0" tIns="0" rIns="0" bIns="0" rtlCol="0" anchor="t">
            <a:spAutoFit/>
          </a:bodyPr>
          <a:lstStyle/>
          <a:p>
            <a:pPr algn="l">
              <a:lnSpc>
                <a:spcPts val="2520"/>
              </a:lnSpc>
              <a:spcBef>
                <a:spcPct val="0"/>
              </a:spcBef>
            </a:pPr>
            <a:r>
              <a:rPr lang="en-US" sz="1800" spc="-72">
                <a:solidFill>
                  <a:srgbClr val="000000"/>
                </a:solidFill>
                <a:latin typeface="Inter"/>
                <a:ea typeface="Inter"/>
                <a:cs typeface="Inter"/>
                <a:sym typeface="Inter"/>
              </a:rPr>
              <a:t>ESERIN ANA KISIMLARI NASIL ILIŞKILENDIRILMIŞTIR?</a:t>
            </a:r>
          </a:p>
        </p:txBody>
      </p:sp>
      <p:sp>
        <p:nvSpPr>
          <p:cNvPr id="18" name="TextBox 18"/>
          <p:cNvSpPr txBox="1"/>
          <p:nvPr/>
        </p:nvSpPr>
        <p:spPr>
          <a:xfrm>
            <a:off x="9176261" y="10986026"/>
            <a:ext cx="4616919" cy="1249680"/>
          </a:xfrm>
          <a:prstGeom prst="rect">
            <a:avLst/>
          </a:prstGeom>
        </p:spPr>
        <p:txBody>
          <a:bodyPr lIns="0" tIns="0" rIns="0" bIns="0" rtlCol="0" anchor="t">
            <a:spAutoFit/>
          </a:bodyPr>
          <a:lstStyle/>
          <a:p>
            <a:pPr algn="l">
              <a:lnSpc>
                <a:spcPts val="2520"/>
              </a:lnSpc>
              <a:spcBef>
                <a:spcPct val="0"/>
              </a:spcBef>
            </a:pPr>
            <a:r>
              <a:rPr lang="en-US" sz="1800" spc="-72">
                <a:solidFill>
                  <a:srgbClr val="000000"/>
                </a:solidFill>
                <a:latin typeface="Inter"/>
                <a:ea typeface="Inter"/>
                <a:cs typeface="Inter"/>
                <a:sym typeface="Inter"/>
              </a:rPr>
              <a:t>Kompozisyon, farklı sembol bloklarının dikey ve yatay çizgilerle (ızgara) ayrılmasıyla oluşur; bu, blokların bağımsız olmasını sağlarken, aynı zamanda genel düzeni ve uyumu korur.</a:t>
            </a:r>
          </a:p>
        </p:txBody>
      </p:sp>
      <p:sp>
        <p:nvSpPr>
          <p:cNvPr id="19" name="Freeform 19"/>
          <p:cNvSpPr/>
          <p:nvPr/>
        </p:nvSpPr>
        <p:spPr>
          <a:xfrm>
            <a:off x="7714174" y="625283"/>
            <a:ext cx="2472427" cy="2946319"/>
          </a:xfrm>
          <a:custGeom>
            <a:avLst/>
            <a:gdLst/>
            <a:ahLst/>
            <a:cxnLst/>
            <a:rect l="l" t="t" r="r" b="b"/>
            <a:pathLst>
              <a:path w="2472427" h="2946319">
                <a:moveTo>
                  <a:pt x="0" y="0"/>
                </a:moveTo>
                <a:lnTo>
                  <a:pt x="2472427" y="0"/>
                </a:lnTo>
                <a:lnTo>
                  <a:pt x="2472427" y="2946319"/>
                </a:lnTo>
                <a:lnTo>
                  <a:pt x="0" y="2946319"/>
                </a:lnTo>
                <a:lnTo>
                  <a:pt x="0" y="0"/>
                </a:lnTo>
                <a:close/>
              </a:path>
            </a:pathLst>
          </a:custGeom>
          <a:blipFill>
            <a:blip r:embed="rId2"/>
            <a:stretch>
              <a:fillRect l="-2828" t="-4272" r="-2828" b="-4272"/>
            </a:stretch>
          </a:blipFill>
        </p:spPr>
      </p:sp>
      <p:sp>
        <p:nvSpPr>
          <p:cNvPr id="20" name="TextBox 20"/>
          <p:cNvSpPr txBox="1"/>
          <p:nvPr/>
        </p:nvSpPr>
        <p:spPr>
          <a:xfrm>
            <a:off x="5837141" y="4183898"/>
            <a:ext cx="6226493" cy="514350"/>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Canva Sans"/>
                <a:ea typeface="Canva Sans"/>
                <a:cs typeface="Canva Sans"/>
                <a:sym typeface="Canva Sans"/>
              </a:rPr>
              <a:t>SANAT  ELEŞTİRİSİ ( ÇÖZÜMLEME)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AutoShape 2"/>
          <p:cNvSpPr/>
          <p:nvPr/>
        </p:nvSpPr>
        <p:spPr>
          <a:xfrm>
            <a:off x="4378546" y="6999693"/>
            <a:ext cx="9404880" cy="0"/>
          </a:xfrm>
          <a:prstGeom prst="line">
            <a:avLst/>
          </a:prstGeom>
          <a:ln w="19050" cap="flat">
            <a:solidFill>
              <a:srgbClr val="000000"/>
            </a:solidFill>
            <a:prstDash val="solid"/>
            <a:headEnd type="none" w="sm" len="sm"/>
            <a:tailEnd type="none" w="sm" len="sm"/>
          </a:ln>
        </p:spPr>
      </p:sp>
      <p:sp>
        <p:nvSpPr>
          <p:cNvPr id="3" name="AutoShape 3"/>
          <p:cNvSpPr/>
          <p:nvPr/>
        </p:nvSpPr>
        <p:spPr>
          <a:xfrm>
            <a:off x="4387854" y="4960294"/>
            <a:ext cx="9404880" cy="0"/>
          </a:xfrm>
          <a:prstGeom prst="line">
            <a:avLst/>
          </a:prstGeom>
          <a:ln w="19050" cap="flat">
            <a:solidFill>
              <a:srgbClr val="000000"/>
            </a:solidFill>
            <a:prstDash val="solid"/>
            <a:headEnd type="none" w="sm" len="sm"/>
            <a:tailEnd type="none" w="sm" len="sm"/>
          </a:ln>
        </p:spPr>
      </p:sp>
      <p:sp>
        <p:nvSpPr>
          <p:cNvPr id="4" name="AutoShape 4"/>
          <p:cNvSpPr/>
          <p:nvPr/>
        </p:nvSpPr>
        <p:spPr>
          <a:xfrm>
            <a:off x="4398487" y="5817844"/>
            <a:ext cx="9394247" cy="0"/>
          </a:xfrm>
          <a:prstGeom prst="line">
            <a:avLst/>
          </a:prstGeom>
          <a:ln w="19050" cap="flat">
            <a:solidFill>
              <a:srgbClr val="000000"/>
            </a:solidFill>
            <a:prstDash val="solid"/>
            <a:headEnd type="none" w="sm" len="sm"/>
            <a:tailEnd type="none" w="sm" len="sm"/>
          </a:ln>
        </p:spPr>
      </p:sp>
      <p:sp>
        <p:nvSpPr>
          <p:cNvPr id="5" name="AutoShape 5"/>
          <p:cNvSpPr/>
          <p:nvPr/>
        </p:nvSpPr>
        <p:spPr>
          <a:xfrm>
            <a:off x="4397175" y="4960294"/>
            <a:ext cx="1313" cy="7058423"/>
          </a:xfrm>
          <a:prstGeom prst="line">
            <a:avLst/>
          </a:prstGeom>
          <a:ln w="19050" cap="flat">
            <a:solidFill>
              <a:srgbClr val="000000"/>
            </a:solidFill>
            <a:prstDash val="solid"/>
            <a:headEnd type="none" w="sm" len="sm"/>
            <a:tailEnd type="none" w="sm" len="sm"/>
          </a:ln>
        </p:spPr>
      </p:sp>
      <p:sp>
        <p:nvSpPr>
          <p:cNvPr id="6" name="AutoShape 6"/>
          <p:cNvSpPr/>
          <p:nvPr/>
        </p:nvSpPr>
        <p:spPr>
          <a:xfrm>
            <a:off x="13783426" y="4960294"/>
            <a:ext cx="0" cy="7058423"/>
          </a:xfrm>
          <a:prstGeom prst="line">
            <a:avLst/>
          </a:prstGeom>
          <a:ln w="19050" cap="flat">
            <a:solidFill>
              <a:srgbClr val="000000"/>
            </a:solidFill>
            <a:prstDash val="solid"/>
            <a:headEnd type="none" w="sm" len="sm"/>
            <a:tailEnd type="none" w="sm" len="sm"/>
          </a:ln>
        </p:spPr>
      </p:sp>
      <p:sp>
        <p:nvSpPr>
          <p:cNvPr id="7" name="AutoShape 7"/>
          <p:cNvSpPr/>
          <p:nvPr/>
        </p:nvSpPr>
        <p:spPr>
          <a:xfrm flipV="1">
            <a:off x="4404155" y="8382723"/>
            <a:ext cx="9404880" cy="0"/>
          </a:xfrm>
          <a:prstGeom prst="line">
            <a:avLst/>
          </a:prstGeom>
          <a:ln w="19050" cap="flat">
            <a:solidFill>
              <a:srgbClr val="000000"/>
            </a:solidFill>
            <a:prstDash val="solid"/>
            <a:headEnd type="none" w="sm" len="sm"/>
            <a:tailEnd type="none" w="sm" len="sm"/>
          </a:ln>
        </p:spPr>
      </p:sp>
      <p:sp>
        <p:nvSpPr>
          <p:cNvPr id="8" name="AutoShape 8"/>
          <p:cNvSpPr/>
          <p:nvPr/>
        </p:nvSpPr>
        <p:spPr>
          <a:xfrm flipH="1" flipV="1">
            <a:off x="9095611" y="5817844"/>
            <a:ext cx="0" cy="6244598"/>
          </a:xfrm>
          <a:prstGeom prst="line">
            <a:avLst/>
          </a:prstGeom>
          <a:ln w="19050" cap="flat">
            <a:solidFill>
              <a:srgbClr val="000000"/>
            </a:solidFill>
            <a:prstDash val="solid"/>
            <a:headEnd type="none" w="sm" len="sm"/>
            <a:tailEnd type="none" w="sm" len="sm"/>
          </a:ln>
        </p:spPr>
      </p:sp>
      <p:sp>
        <p:nvSpPr>
          <p:cNvPr id="9" name="AutoShape 9"/>
          <p:cNvSpPr/>
          <p:nvPr/>
        </p:nvSpPr>
        <p:spPr>
          <a:xfrm>
            <a:off x="4414788" y="10156278"/>
            <a:ext cx="9394247" cy="0"/>
          </a:xfrm>
          <a:prstGeom prst="line">
            <a:avLst/>
          </a:prstGeom>
          <a:ln w="19050" cap="flat">
            <a:solidFill>
              <a:srgbClr val="000000"/>
            </a:solidFill>
            <a:prstDash val="solid"/>
            <a:headEnd type="none" w="sm" len="sm"/>
            <a:tailEnd type="none" w="sm" len="sm"/>
          </a:ln>
        </p:spPr>
      </p:sp>
      <p:sp>
        <p:nvSpPr>
          <p:cNvPr id="10" name="AutoShape 10"/>
          <p:cNvSpPr/>
          <p:nvPr/>
        </p:nvSpPr>
        <p:spPr>
          <a:xfrm>
            <a:off x="4378546" y="12018717"/>
            <a:ext cx="9394247" cy="0"/>
          </a:xfrm>
          <a:prstGeom prst="line">
            <a:avLst/>
          </a:prstGeom>
          <a:ln w="19050" cap="flat">
            <a:solidFill>
              <a:srgbClr val="000000"/>
            </a:solidFill>
            <a:prstDash val="solid"/>
            <a:headEnd type="none" w="sm" len="sm"/>
            <a:tailEnd type="none" w="sm" len="sm"/>
          </a:ln>
        </p:spPr>
      </p:sp>
      <p:sp>
        <p:nvSpPr>
          <p:cNvPr id="11" name="TextBox 11"/>
          <p:cNvSpPr txBox="1"/>
          <p:nvPr/>
        </p:nvSpPr>
        <p:spPr>
          <a:xfrm>
            <a:off x="5655130" y="4984150"/>
            <a:ext cx="6274356" cy="514350"/>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Canva Sans"/>
                <a:ea typeface="Canva Sans"/>
                <a:cs typeface="Canva Sans"/>
                <a:sym typeface="Canva Sans"/>
              </a:rPr>
              <a:t>SANAT  ELEŞTİRİSİ ( YORUMLAMA)</a:t>
            </a:r>
          </a:p>
        </p:txBody>
      </p:sp>
      <p:sp>
        <p:nvSpPr>
          <p:cNvPr id="12" name="TextBox 12"/>
          <p:cNvSpPr txBox="1"/>
          <p:nvPr/>
        </p:nvSpPr>
        <p:spPr>
          <a:xfrm>
            <a:off x="4535511" y="6026238"/>
            <a:ext cx="4393821" cy="621030"/>
          </a:xfrm>
          <a:prstGeom prst="rect">
            <a:avLst/>
          </a:prstGeom>
        </p:spPr>
        <p:txBody>
          <a:bodyPr lIns="0" tIns="0" rIns="0" bIns="0" rtlCol="0" anchor="t">
            <a:spAutoFit/>
          </a:bodyPr>
          <a:lstStyle/>
          <a:p>
            <a:pPr algn="l">
              <a:lnSpc>
                <a:spcPts val="2520"/>
              </a:lnSpc>
              <a:spcBef>
                <a:spcPct val="0"/>
              </a:spcBef>
            </a:pPr>
            <a:r>
              <a:rPr lang="en-US" sz="1800" spc="-72">
                <a:solidFill>
                  <a:srgbClr val="000000"/>
                </a:solidFill>
                <a:latin typeface="Inter"/>
                <a:ea typeface="Inter"/>
                <a:cs typeface="Inter"/>
                <a:sym typeface="Inter"/>
              </a:rPr>
              <a:t>ESER HANGI DUYGUYU VEYA RUH HALINI YANSITMAKTADIR?</a:t>
            </a:r>
          </a:p>
        </p:txBody>
      </p:sp>
      <p:sp>
        <p:nvSpPr>
          <p:cNvPr id="13" name="TextBox 13"/>
          <p:cNvSpPr txBox="1"/>
          <p:nvPr/>
        </p:nvSpPr>
        <p:spPr>
          <a:xfrm>
            <a:off x="9214336" y="5922041"/>
            <a:ext cx="4695119" cy="935355"/>
          </a:xfrm>
          <a:prstGeom prst="rect">
            <a:avLst/>
          </a:prstGeom>
        </p:spPr>
        <p:txBody>
          <a:bodyPr lIns="0" tIns="0" rIns="0" bIns="0" rtlCol="0" anchor="t">
            <a:spAutoFit/>
          </a:bodyPr>
          <a:lstStyle/>
          <a:p>
            <a:pPr algn="l">
              <a:lnSpc>
                <a:spcPts val="2520"/>
              </a:lnSpc>
              <a:spcBef>
                <a:spcPct val="0"/>
              </a:spcBef>
            </a:pPr>
            <a:r>
              <a:rPr lang="en-US" sz="1800" spc="-72">
                <a:solidFill>
                  <a:srgbClr val="000000"/>
                </a:solidFill>
                <a:latin typeface="Inter"/>
                <a:ea typeface="Inter"/>
                <a:cs typeface="Inter"/>
                <a:sym typeface="Inter"/>
              </a:rPr>
              <a:t>Eser, yas ve ölüm bağlamına rağmen, desenlerin düzeni sayesinde ciddiyet, düzen, saygı ve sükûnet duygularını yansıtır.</a:t>
            </a:r>
          </a:p>
        </p:txBody>
      </p:sp>
      <p:sp>
        <p:nvSpPr>
          <p:cNvPr id="14" name="TextBox 14"/>
          <p:cNvSpPr txBox="1"/>
          <p:nvPr/>
        </p:nvSpPr>
        <p:spPr>
          <a:xfrm>
            <a:off x="4687165" y="7138546"/>
            <a:ext cx="3658085" cy="935355"/>
          </a:xfrm>
          <a:prstGeom prst="rect">
            <a:avLst/>
          </a:prstGeom>
        </p:spPr>
        <p:txBody>
          <a:bodyPr lIns="0" tIns="0" rIns="0" bIns="0" rtlCol="0" anchor="t">
            <a:spAutoFit/>
          </a:bodyPr>
          <a:lstStyle/>
          <a:p>
            <a:pPr algn="l">
              <a:lnSpc>
                <a:spcPts val="2520"/>
              </a:lnSpc>
              <a:spcBef>
                <a:spcPct val="0"/>
              </a:spcBef>
            </a:pPr>
            <a:r>
              <a:rPr lang="en-US" sz="1800" spc="-72">
                <a:solidFill>
                  <a:srgbClr val="000000"/>
                </a:solidFill>
                <a:latin typeface="Inter"/>
                <a:ea typeface="Inter"/>
                <a:cs typeface="Inter"/>
                <a:sym typeface="Inter"/>
              </a:rPr>
              <a:t>SANATÇI (VEYA GELENEK) NEYI IFADE ETMEYI AMAÇLAMIŞ OLABILIR?</a:t>
            </a:r>
          </a:p>
        </p:txBody>
      </p:sp>
      <p:sp>
        <p:nvSpPr>
          <p:cNvPr id="15" name="TextBox 15"/>
          <p:cNvSpPr txBox="1"/>
          <p:nvPr/>
        </p:nvSpPr>
        <p:spPr>
          <a:xfrm>
            <a:off x="9214336" y="7047318"/>
            <a:ext cx="4360121" cy="1249680"/>
          </a:xfrm>
          <a:prstGeom prst="rect">
            <a:avLst/>
          </a:prstGeom>
        </p:spPr>
        <p:txBody>
          <a:bodyPr lIns="0" tIns="0" rIns="0" bIns="0" rtlCol="0" anchor="t">
            <a:spAutoFit/>
          </a:bodyPr>
          <a:lstStyle/>
          <a:p>
            <a:pPr algn="ctr">
              <a:lnSpc>
                <a:spcPts val="2520"/>
              </a:lnSpc>
              <a:spcBef>
                <a:spcPct val="0"/>
              </a:spcBef>
            </a:pPr>
            <a:r>
              <a:rPr lang="en-US" sz="1800" spc="-72">
                <a:solidFill>
                  <a:srgbClr val="000000"/>
                </a:solidFill>
                <a:latin typeface="Inter"/>
                <a:ea typeface="Inter"/>
                <a:cs typeface="Inter"/>
                <a:sym typeface="Inter"/>
              </a:rPr>
              <a:t>Amacı, ölen kişinin bilgeliğini, erdemlerini ve toplumsal rollerini bu semboller aracılığıyla özetlemek; ayrıca topluluğa ahlaki bir ders sunmaktır.</a:t>
            </a:r>
          </a:p>
        </p:txBody>
      </p:sp>
      <p:sp>
        <p:nvSpPr>
          <p:cNvPr id="16" name="TextBox 16"/>
          <p:cNvSpPr txBox="1"/>
          <p:nvPr/>
        </p:nvSpPr>
        <p:spPr>
          <a:xfrm>
            <a:off x="4858356" y="8869979"/>
            <a:ext cx="3748130" cy="935355"/>
          </a:xfrm>
          <a:prstGeom prst="rect">
            <a:avLst/>
          </a:prstGeom>
        </p:spPr>
        <p:txBody>
          <a:bodyPr lIns="0" tIns="0" rIns="0" bIns="0" rtlCol="0" anchor="t">
            <a:spAutoFit/>
          </a:bodyPr>
          <a:lstStyle/>
          <a:p>
            <a:pPr algn="l">
              <a:lnSpc>
                <a:spcPts val="2520"/>
              </a:lnSpc>
              <a:spcBef>
                <a:spcPct val="0"/>
              </a:spcBef>
            </a:pPr>
            <a:r>
              <a:rPr lang="en-US" sz="1800" spc="-72">
                <a:solidFill>
                  <a:srgbClr val="000000"/>
                </a:solidFill>
                <a:latin typeface="Inter"/>
                <a:ea typeface="Inter"/>
                <a:cs typeface="Inter"/>
                <a:sym typeface="Inter"/>
              </a:rPr>
              <a:t>ESERIN BAĞLAMI (YAS KUMAŞI) YORUMLANMASINA NASIL YARDIMCI OLUR?</a:t>
            </a:r>
          </a:p>
        </p:txBody>
      </p:sp>
      <p:sp>
        <p:nvSpPr>
          <p:cNvPr id="17" name="TextBox 17"/>
          <p:cNvSpPr txBox="1"/>
          <p:nvPr/>
        </p:nvSpPr>
        <p:spPr>
          <a:xfrm>
            <a:off x="4812843" y="10600770"/>
            <a:ext cx="3406730" cy="935355"/>
          </a:xfrm>
          <a:prstGeom prst="rect">
            <a:avLst/>
          </a:prstGeom>
        </p:spPr>
        <p:txBody>
          <a:bodyPr lIns="0" tIns="0" rIns="0" bIns="0" rtlCol="0" anchor="t">
            <a:spAutoFit/>
          </a:bodyPr>
          <a:lstStyle/>
          <a:p>
            <a:pPr algn="l">
              <a:lnSpc>
                <a:spcPts val="2520"/>
              </a:lnSpc>
              <a:spcBef>
                <a:spcPct val="0"/>
              </a:spcBef>
            </a:pPr>
            <a:r>
              <a:rPr lang="en-US" sz="1800" spc="-72">
                <a:solidFill>
                  <a:srgbClr val="000000"/>
                </a:solidFill>
                <a:latin typeface="Inter"/>
                <a:ea typeface="Inter"/>
                <a:cs typeface="Inter"/>
                <a:sym typeface="Inter"/>
              </a:rPr>
              <a:t>ESERDE KULLANILAN METAFORLAR/SEMBOLLER VAR MIDIR?</a:t>
            </a:r>
          </a:p>
        </p:txBody>
      </p:sp>
      <p:sp>
        <p:nvSpPr>
          <p:cNvPr id="18" name="TextBox 18"/>
          <p:cNvSpPr txBox="1"/>
          <p:nvPr/>
        </p:nvSpPr>
        <p:spPr>
          <a:xfrm>
            <a:off x="9214336" y="10356303"/>
            <a:ext cx="4333690" cy="1564005"/>
          </a:xfrm>
          <a:prstGeom prst="rect">
            <a:avLst/>
          </a:prstGeom>
        </p:spPr>
        <p:txBody>
          <a:bodyPr lIns="0" tIns="0" rIns="0" bIns="0" rtlCol="0" anchor="t">
            <a:spAutoFit/>
          </a:bodyPr>
          <a:lstStyle/>
          <a:p>
            <a:pPr algn="l">
              <a:lnSpc>
                <a:spcPts val="2520"/>
              </a:lnSpc>
              <a:spcBef>
                <a:spcPct val="0"/>
              </a:spcBef>
            </a:pPr>
            <a:r>
              <a:rPr lang="en-US" sz="1800" spc="-72">
                <a:solidFill>
                  <a:srgbClr val="000000"/>
                </a:solidFill>
                <a:latin typeface="Inter"/>
                <a:ea typeface="Inter"/>
                <a:cs typeface="Inter"/>
                <a:sym typeface="Inter"/>
              </a:rPr>
              <a:t>Eserin kendisi bir metafordur. Her bir piktogram, uzun bir atasözünü (metaforik ifadeyi) temsil eder. Kumaş, ölen kişinin erdemlerinin görsel bir kaydı (metaforik biyografi) işlevi görür.</a:t>
            </a:r>
          </a:p>
        </p:txBody>
      </p:sp>
      <p:sp>
        <p:nvSpPr>
          <p:cNvPr id="19" name="Freeform 19"/>
          <p:cNvSpPr/>
          <p:nvPr/>
        </p:nvSpPr>
        <p:spPr>
          <a:xfrm>
            <a:off x="7357413" y="547125"/>
            <a:ext cx="3143837" cy="3746419"/>
          </a:xfrm>
          <a:custGeom>
            <a:avLst/>
            <a:gdLst/>
            <a:ahLst/>
            <a:cxnLst/>
            <a:rect l="l" t="t" r="r" b="b"/>
            <a:pathLst>
              <a:path w="3143837" h="3746419">
                <a:moveTo>
                  <a:pt x="0" y="0"/>
                </a:moveTo>
                <a:lnTo>
                  <a:pt x="3143838" y="0"/>
                </a:lnTo>
                <a:lnTo>
                  <a:pt x="3143838" y="3746419"/>
                </a:lnTo>
                <a:lnTo>
                  <a:pt x="0" y="3746419"/>
                </a:lnTo>
                <a:lnTo>
                  <a:pt x="0" y="0"/>
                </a:lnTo>
                <a:close/>
              </a:path>
            </a:pathLst>
          </a:custGeom>
          <a:blipFill>
            <a:blip r:embed="rId2"/>
            <a:stretch>
              <a:fillRect l="-2828" t="-4272" r="-2828" b="-4272"/>
            </a:stretch>
          </a:blipFill>
        </p:spPr>
      </p:sp>
      <p:sp>
        <p:nvSpPr>
          <p:cNvPr id="20" name="TextBox 20"/>
          <p:cNvSpPr txBox="1"/>
          <p:nvPr/>
        </p:nvSpPr>
        <p:spPr>
          <a:xfrm>
            <a:off x="9141757" y="8344623"/>
            <a:ext cx="4478846" cy="1878330"/>
          </a:xfrm>
          <a:prstGeom prst="rect">
            <a:avLst/>
          </a:prstGeom>
        </p:spPr>
        <p:txBody>
          <a:bodyPr lIns="0" tIns="0" rIns="0" bIns="0" rtlCol="0" anchor="t">
            <a:spAutoFit/>
          </a:bodyPr>
          <a:lstStyle/>
          <a:p>
            <a:pPr algn="l">
              <a:lnSpc>
                <a:spcPts val="2520"/>
              </a:lnSpc>
              <a:spcBef>
                <a:spcPct val="0"/>
              </a:spcBef>
            </a:pPr>
            <a:r>
              <a:rPr lang="en-US" sz="1800" spc="-72">
                <a:solidFill>
                  <a:srgbClr val="000000"/>
                </a:solidFill>
                <a:latin typeface="Inter"/>
                <a:ea typeface="Inter"/>
                <a:cs typeface="Inter"/>
                <a:sym typeface="Inter"/>
              </a:rPr>
              <a:t>Eser, Ashanti Krallığı'nın Gyamana'yı yendikten sonra bu sanatı benimsemesinin bir sonucudur. Bu, sanatın sadece kültürel bir ifade değil, aynı zamanda Ashanti'nin siyasi zaferini ve kültürel egemenliğini simgeleyen bir trofe (savaş ganimeti) olduğunu gösterir.</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EFEEEC"/>
        </a:solidFill>
        <a:effectLst/>
      </p:bgPr>
    </p:bg>
    <p:spTree>
      <p:nvGrpSpPr>
        <p:cNvPr id="1" name=""/>
        <p:cNvGrpSpPr/>
        <p:nvPr/>
      </p:nvGrpSpPr>
      <p:grpSpPr>
        <a:xfrm>
          <a:off x="0" y="0"/>
          <a:ext cx="0" cy="0"/>
          <a:chOff x="0" y="0"/>
          <a:chExt cx="0" cy="0"/>
        </a:xfrm>
      </p:grpSpPr>
      <p:sp>
        <p:nvSpPr>
          <p:cNvPr id="2" name="AutoShape 2"/>
          <p:cNvSpPr/>
          <p:nvPr/>
        </p:nvSpPr>
        <p:spPr>
          <a:xfrm>
            <a:off x="4334266" y="4012624"/>
            <a:ext cx="9623569" cy="0"/>
          </a:xfrm>
          <a:prstGeom prst="line">
            <a:avLst/>
          </a:prstGeom>
          <a:ln w="19050" cap="flat">
            <a:solidFill>
              <a:srgbClr val="000000"/>
            </a:solidFill>
            <a:prstDash val="solid"/>
            <a:headEnd type="none" w="sm" len="sm"/>
            <a:tailEnd type="none" w="sm" len="sm"/>
          </a:ln>
        </p:spPr>
      </p:sp>
      <p:sp>
        <p:nvSpPr>
          <p:cNvPr id="3" name="AutoShape 3"/>
          <p:cNvSpPr/>
          <p:nvPr/>
        </p:nvSpPr>
        <p:spPr>
          <a:xfrm>
            <a:off x="4345147" y="4899639"/>
            <a:ext cx="9612688" cy="0"/>
          </a:xfrm>
          <a:prstGeom prst="line">
            <a:avLst/>
          </a:prstGeom>
          <a:ln w="19050" cap="flat">
            <a:solidFill>
              <a:srgbClr val="000000"/>
            </a:solidFill>
            <a:prstDash val="solid"/>
            <a:headEnd type="none" w="sm" len="sm"/>
            <a:tailEnd type="none" w="sm" len="sm"/>
          </a:ln>
        </p:spPr>
      </p:sp>
      <p:sp>
        <p:nvSpPr>
          <p:cNvPr id="4" name="AutoShape 4"/>
          <p:cNvSpPr/>
          <p:nvPr/>
        </p:nvSpPr>
        <p:spPr>
          <a:xfrm>
            <a:off x="4343804" y="4022149"/>
            <a:ext cx="1343" cy="8827076"/>
          </a:xfrm>
          <a:prstGeom prst="line">
            <a:avLst/>
          </a:prstGeom>
          <a:ln w="19050" cap="flat">
            <a:solidFill>
              <a:srgbClr val="000000"/>
            </a:solidFill>
            <a:prstDash val="solid"/>
            <a:headEnd type="none" w="sm" len="sm"/>
            <a:tailEnd type="none" w="sm" len="sm"/>
          </a:ln>
        </p:spPr>
      </p:sp>
      <p:sp>
        <p:nvSpPr>
          <p:cNvPr id="5" name="AutoShape 5"/>
          <p:cNvSpPr/>
          <p:nvPr/>
        </p:nvSpPr>
        <p:spPr>
          <a:xfrm>
            <a:off x="13967360" y="4022150"/>
            <a:ext cx="1343" cy="8827075"/>
          </a:xfrm>
          <a:prstGeom prst="line">
            <a:avLst/>
          </a:prstGeom>
          <a:ln w="19050" cap="flat">
            <a:solidFill>
              <a:srgbClr val="000000"/>
            </a:solidFill>
            <a:prstDash val="solid"/>
            <a:headEnd type="none" w="sm" len="sm"/>
            <a:tailEnd type="none" w="sm" len="sm"/>
          </a:ln>
        </p:spPr>
      </p:sp>
      <p:sp>
        <p:nvSpPr>
          <p:cNvPr id="6" name="AutoShape 6"/>
          <p:cNvSpPr/>
          <p:nvPr/>
        </p:nvSpPr>
        <p:spPr>
          <a:xfrm flipV="1">
            <a:off x="4309772" y="6948824"/>
            <a:ext cx="9623569" cy="0"/>
          </a:xfrm>
          <a:prstGeom prst="line">
            <a:avLst/>
          </a:prstGeom>
          <a:ln w="19050" cap="flat">
            <a:solidFill>
              <a:srgbClr val="000000"/>
            </a:solidFill>
            <a:prstDash val="solid"/>
            <a:headEnd type="none" w="sm" len="sm"/>
            <a:tailEnd type="none" w="sm" len="sm"/>
          </a:ln>
        </p:spPr>
      </p:sp>
      <p:sp>
        <p:nvSpPr>
          <p:cNvPr id="7" name="AutoShape 7"/>
          <p:cNvSpPr/>
          <p:nvPr/>
        </p:nvSpPr>
        <p:spPr>
          <a:xfrm flipH="1" flipV="1">
            <a:off x="9121556" y="4905255"/>
            <a:ext cx="9530" cy="7943970"/>
          </a:xfrm>
          <a:prstGeom prst="line">
            <a:avLst/>
          </a:prstGeom>
          <a:ln w="19050" cap="flat">
            <a:solidFill>
              <a:srgbClr val="000000"/>
            </a:solidFill>
            <a:prstDash val="solid"/>
            <a:headEnd type="none" w="sm" len="sm"/>
            <a:tailEnd type="none" w="sm" len="sm"/>
          </a:ln>
        </p:spPr>
      </p:sp>
      <p:sp>
        <p:nvSpPr>
          <p:cNvPr id="8" name="AutoShape 8"/>
          <p:cNvSpPr/>
          <p:nvPr/>
        </p:nvSpPr>
        <p:spPr>
          <a:xfrm>
            <a:off x="4324741" y="8710821"/>
            <a:ext cx="9612688" cy="0"/>
          </a:xfrm>
          <a:prstGeom prst="line">
            <a:avLst/>
          </a:prstGeom>
          <a:ln w="19050" cap="flat">
            <a:solidFill>
              <a:srgbClr val="000000"/>
            </a:solidFill>
            <a:prstDash val="solid"/>
            <a:headEnd type="none" w="sm" len="sm"/>
            <a:tailEnd type="none" w="sm" len="sm"/>
          </a:ln>
        </p:spPr>
      </p:sp>
      <p:sp>
        <p:nvSpPr>
          <p:cNvPr id="9" name="AutoShape 9"/>
          <p:cNvSpPr/>
          <p:nvPr/>
        </p:nvSpPr>
        <p:spPr>
          <a:xfrm>
            <a:off x="4356015" y="10837545"/>
            <a:ext cx="9612688" cy="0"/>
          </a:xfrm>
          <a:prstGeom prst="line">
            <a:avLst/>
          </a:prstGeom>
          <a:ln w="19050" cap="flat">
            <a:solidFill>
              <a:srgbClr val="000000"/>
            </a:solidFill>
            <a:prstDash val="solid"/>
            <a:headEnd type="none" w="sm" len="sm"/>
            <a:tailEnd type="none" w="sm" len="sm"/>
          </a:ln>
        </p:spPr>
      </p:sp>
      <p:sp>
        <p:nvSpPr>
          <p:cNvPr id="10" name="AutoShape 10"/>
          <p:cNvSpPr/>
          <p:nvPr/>
        </p:nvSpPr>
        <p:spPr>
          <a:xfrm>
            <a:off x="4324741" y="12849225"/>
            <a:ext cx="9612688" cy="0"/>
          </a:xfrm>
          <a:prstGeom prst="line">
            <a:avLst/>
          </a:prstGeom>
          <a:ln w="19050" cap="flat">
            <a:solidFill>
              <a:srgbClr val="000000"/>
            </a:solidFill>
            <a:prstDash val="solid"/>
            <a:headEnd type="none" w="sm" len="sm"/>
            <a:tailEnd type="none" w="sm" len="sm"/>
          </a:ln>
        </p:spPr>
      </p:sp>
      <p:sp>
        <p:nvSpPr>
          <p:cNvPr id="11" name="TextBox 11"/>
          <p:cNvSpPr txBox="1"/>
          <p:nvPr/>
        </p:nvSpPr>
        <p:spPr>
          <a:xfrm>
            <a:off x="5888227" y="4175144"/>
            <a:ext cx="5997654" cy="514350"/>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Canva Sans"/>
                <a:ea typeface="Canva Sans"/>
                <a:cs typeface="Canva Sans"/>
                <a:sym typeface="Canva Sans"/>
              </a:rPr>
              <a:t>SANAT  ELEŞTİRİSİ ( YARGILAMA)</a:t>
            </a:r>
          </a:p>
        </p:txBody>
      </p:sp>
      <p:sp>
        <p:nvSpPr>
          <p:cNvPr id="12" name="TextBox 12"/>
          <p:cNvSpPr txBox="1"/>
          <p:nvPr/>
        </p:nvSpPr>
        <p:spPr>
          <a:xfrm>
            <a:off x="4914739" y="5174740"/>
            <a:ext cx="2743820" cy="621030"/>
          </a:xfrm>
          <a:prstGeom prst="rect">
            <a:avLst/>
          </a:prstGeom>
        </p:spPr>
        <p:txBody>
          <a:bodyPr lIns="0" tIns="0" rIns="0" bIns="0" rtlCol="0" anchor="t">
            <a:spAutoFit/>
          </a:bodyPr>
          <a:lstStyle/>
          <a:p>
            <a:pPr algn="l">
              <a:lnSpc>
                <a:spcPts val="2520"/>
              </a:lnSpc>
              <a:spcBef>
                <a:spcPct val="0"/>
              </a:spcBef>
            </a:pPr>
            <a:r>
              <a:rPr lang="en-US" sz="1800" spc="-72">
                <a:solidFill>
                  <a:srgbClr val="000000"/>
                </a:solidFill>
                <a:latin typeface="Inter"/>
                <a:ea typeface="Inter"/>
                <a:cs typeface="Inter"/>
                <a:sym typeface="Inter"/>
              </a:rPr>
              <a:t>ESER ESTETIK AÇIDAN BAŞARILI MIDIR? NEDEN?</a:t>
            </a:r>
          </a:p>
        </p:txBody>
      </p:sp>
      <p:sp>
        <p:nvSpPr>
          <p:cNvPr id="13" name="TextBox 13"/>
          <p:cNvSpPr txBox="1"/>
          <p:nvPr/>
        </p:nvSpPr>
        <p:spPr>
          <a:xfrm>
            <a:off x="9366729" y="5174740"/>
            <a:ext cx="4370429" cy="1564005"/>
          </a:xfrm>
          <a:prstGeom prst="rect">
            <a:avLst/>
          </a:prstGeom>
        </p:spPr>
        <p:txBody>
          <a:bodyPr lIns="0" tIns="0" rIns="0" bIns="0" rtlCol="0" anchor="t">
            <a:spAutoFit/>
          </a:bodyPr>
          <a:lstStyle/>
          <a:p>
            <a:pPr algn="l">
              <a:lnSpc>
                <a:spcPts val="2520"/>
              </a:lnSpc>
              <a:spcBef>
                <a:spcPct val="0"/>
              </a:spcBef>
            </a:pPr>
            <a:r>
              <a:rPr lang="en-US" sz="1800" spc="-72">
                <a:solidFill>
                  <a:srgbClr val="000000"/>
                </a:solidFill>
                <a:latin typeface="Inter"/>
                <a:ea typeface="Inter"/>
                <a:cs typeface="Inter"/>
                <a:sym typeface="Inter"/>
              </a:rPr>
              <a:t>Evet. İki boyutlu yüzeyde sadece siyah-beyaz zıtlığıyla karmaşık ve doyurucu bir görsel zenginlik yaratması, desenlerin ritmik uyumu ve geometrik mükemmeliyeti nedeniyle başarılıdır.</a:t>
            </a:r>
          </a:p>
        </p:txBody>
      </p:sp>
      <p:sp>
        <p:nvSpPr>
          <p:cNvPr id="14" name="TextBox 14"/>
          <p:cNvSpPr txBox="1"/>
          <p:nvPr/>
        </p:nvSpPr>
        <p:spPr>
          <a:xfrm>
            <a:off x="4914739" y="7225049"/>
            <a:ext cx="3087329" cy="935355"/>
          </a:xfrm>
          <a:prstGeom prst="rect">
            <a:avLst/>
          </a:prstGeom>
        </p:spPr>
        <p:txBody>
          <a:bodyPr lIns="0" tIns="0" rIns="0" bIns="0" rtlCol="0" anchor="t">
            <a:spAutoFit/>
          </a:bodyPr>
          <a:lstStyle/>
          <a:p>
            <a:pPr algn="l">
              <a:lnSpc>
                <a:spcPts val="2520"/>
              </a:lnSpc>
              <a:spcBef>
                <a:spcPct val="0"/>
              </a:spcBef>
            </a:pPr>
            <a:r>
              <a:rPr lang="en-US" sz="1800" spc="-72">
                <a:solidFill>
                  <a:srgbClr val="000000"/>
                </a:solidFill>
                <a:latin typeface="Inter"/>
                <a:ea typeface="Inter"/>
                <a:cs typeface="Inter"/>
                <a:sym typeface="Inter"/>
              </a:rPr>
              <a:t>GELENEK AMACINI NE ÖLÇÜDE BAŞARIYLA ILETMIŞTIR?</a:t>
            </a:r>
          </a:p>
        </p:txBody>
      </p:sp>
      <p:sp>
        <p:nvSpPr>
          <p:cNvPr id="15" name="TextBox 15"/>
          <p:cNvSpPr txBox="1"/>
          <p:nvPr/>
        </p:nvSpPr>
        <p:spPr>
          <a:xfrm>
            <a:off x="9312499" y="7028770"/>
            <a:ext cx="4478887" cy="1564005"/>
          </a:xfrm>
          <a:prstGeom prst="rect">
            <a:avLst/>
          </a:prstGeom>
        </p:spPr>
        <p:txBody>
          <a:bodyPr lIns="0" tIns="0" rIns="0" bIns="0" rtlCol="0" anchor="t">
            <a:spAutoFit/>
          </a:bodyPr>
          <a:lstStyle/>
          <a:p>
            <a:pPr algn="l">
              <a:lnSpc>
                <a:spcPts val="2520"/>
              </a:lnSpc>
              <a:spcBef>
                <a:spcPct val="0"/>
              </a:spcBef>
            </a:pPr>
            <a:r>
              <a:rPr lang="en-US" sz="1800" spc="-72">
                <a:solidFill>
                  <a:srgbClr val="000000"/>
                </a:solidFill>
                <a:latin typeface="Inter"/>
                <a:ea typeface="Inter"/>
                <a:cs typeface="Inter"/>
                <a:sym typeface="Inter"/>
              </a:rPr>
              <a:t>Yüksek düzeyde başarılıdır. Tekniği (damgalama) ve sanatsal dili (semboller) kullanarak, kültürel mesajları nesiller boyu başarıyla aktarmış, işlevsellik (yas giysisi) ve estetiği birleştirmiştir.</a:t>
            </a:r>
          </a:p>
        </p:txBody>
      </p:sp>
      <p:sp>
        <p:nvSpPr>
          <p:cNvPr id="16" name="TextBox 16"/>
          <p:cNvSpPr txBox="1"/>
          <p:nvPr/>
        </p:nvSpPr>
        <p:spPr>
          <a:xfrm>
            <a:off x="4914739" y="9041839"/>
            <a:ext cx="4024998" cy="621030"/>
          </a:xfrm>
          <a:prstGeom prst="rect">
            <a:avLst/>
          </a:prstGeom>
        </p:spPr>
        <p:txBody>
          <a:bodyPr lIns="0" tIns="0" rIns="0" bIns="0" rtlCol="0" anchor="t">
            <a:spAutoFit/>
          </a:bodyPr>
          <a:lstStyle/>
          <a:p>
            <a:pPr algn="l">
              <a:lnSpc>
                <a:spcPts val="2520"/>
              </a:lnSpc>
              <a:spcBef>
                <a:spcPct val="0"/>
              </a:spcBef>
            </a:pPr>
            <a:r>
              <a:rPr lang="en-US" sz="1800" spc="-72">
                <a:solidFill>
                  <a:srgbClr val="000000"/>
                </a:solidFill>
                <a:latin typeface="Inter"/>
                <a:ea typeface="Inter"/>
                <a:cs typeface="Inter"/>
                <a:sym typeface="Inter"/>
              </a:rPr>
              <a:t>ESER TEKNIK VEYA FIKIR AÇISINDAN ORIJINAL MIDIR?</a:t>
            </a:r>
          </a:p>
        </p:txBody>
      </p:sp>
      <p:sp>
        <p:nvSpPr>
          <p:cNvPr id="17" name="TextBox 17"/>
          <p:cNvSpPr txBox="1"/>
          <p:nvPr/>
        </p:nvSpPr>
        <p:spPr>
          <a:xfrm>
            <a:off x="9312499" y="8902065"/>
            <a:ext cx="4370429" cy="1564005"/>
          </a:xfrm>
          <a:prstGeom prst="rect">
            <a:avLst/>
          </a:prstGeom>
        </p:spPr>
        <p:txBody>
          <a:bodyPr lIns="0" tIns="0" rIns="0" bIns="0" rtlCol="0" anchor="t">
            <a:spAutoFit/>
          </a:bodyPr>
          <a:lstStyle/>
          <a:p>
            <a:pPr algn="l">
              <a:lnSpc>
                <a:spcPts val="2520"/>
              </a:lnSpc>
              <a:spcBef>
                <a:spcPct val="0"/>
              </a:spcBef>
            </a:pPr>
            <a:r>
              <a:rPr lang="en-US" sz="1800" spc="-72">
                <a:solidFill>
                  <a:srgbClr val="000000"/>
                </a:solidFill>
                <a:latin typeface="Inter"/>
                <a:ea typeface="Inter"/>
                <a:cs typeface="Inter"/>
                <a:sym typeface="Inter"/>
              </a:rPr>
              <a:t>Evet, son derece orijinaldir. Adinkra sembolizmi ve Adinkra Aduro mürekkebi ile calabash damgalarının kullanımı, Gana'ya özgü benzersiz bir sanatsal ve kültürel sistem yaratmıştır.</a:t>
            </a:r>
          </a:p>
        </p:txBody>
      </p:sp>
      <p:sp>
        <p:nvSpPr>
          <p:cNvPr id="18" name="TextBox 18"/>
          <p:cNvSpPr txBox="1"/>
          <p:nvPr/>
        </p:nvSpPr>
        <p:spPr>
          <a:xfrm>
            <a:off x="4914739" y="11475075"/>
            <a:ext cx="3434715" cy="306705"/>
          </a:xfrm>
          <a:prstGeom prst="rect">
            <a:avLst/>
          </a:prstGeom>
        </p:spPr>
        <p:txBody>
          <a:bodyPr lIns="0" tIns="0" rIns="0" bIns="0" rtlCol="0" anchor="t">
            <a:spAutoFit/>
          </a:bodyPr>
          <a:lstStyle/>
          <a:p>
            <a:pPr algn="ctr">
              <a:lnSpc>
                <a:spcPts val="2520"/>
              </a:lnSpc>
              <a:spcBef>
                <a:spcPct val="0"/>
              </a:spcBef>
            </a:pPr>
            <a:r>
              <a:rPr lang="en-US" sz="1800" spc="-72">
                <a:solidFill>
                  <a:srgbClr val="000000"/>
                </a:solidFill>
                <a:latin typeface="Inter"/>
                <a:ea typeface="Inter"/>
                <a:cs typeface="Inter"/>
                <a:sym typeface="Inter"/>
              </a:rPr>
              <a:t>ESERIN KÜLTÜREL ÖNEMI NEDIR?</a:t>
            </a:r>
          </a:p>
        </p:txBody>
      </p:sp>
      <p:sp>
        <p:nvSpPr>
          <p:cNvPr id="19" name="TextBox 19"/>
          <p:cNvSpPr txBox="1"/>
          <p:nvPr/>
        </p:nvSpPr>
        <p:spPr>
          <a:xfrm>
            <a:off x="9231992" y="10980728"/>
            <a:ext cx="4639902" cy="1564005"/>
          </a:xfrm>
          <a:prstGeom prst="rect">
            <a:avLst/>
          </a:prstGeom>
        </p:spPr>
        <p:txBody>
          <a:bodyPr lIns="0" tIns="0" rIns="0" bIns="0" rtlCol="0" anchor="t">
            <a:spAutoFit/>
          </a:bodyPr>
          <a:lstStyle/>
          <a:p>
            <a:pPr algn="l">
              <a:lnSpc>
                <a:spcPts val="2520"/>
              </a:lnSpc>
              <a:spcBef>
                <a:spcPct val="0"/>
              </a:spcBef>
            </a:pPr>
            <a:r>
              <a:rPr lang="en-US" sz="1800" spc="-72">
                <a:solidFill>
                  <a:srgbClr val="000000"/>
                </a:solidFill>
                <a:latin typeface="Inter"/>
                <a:ea typeface="Inter"/>
                <a:cs typeface="Inter"/>
                <a:sym typeface="Inter"/>
              </a:rPr>
              <a:t>Gana'nın sözlü geleneğini görselleştiren en önemli sanat formudur. Sadece estetik değil, aynı zamanda ahlaki, tarihi ve felsefi bir belge olarak Afrika sanat mirasında kritik bir yere sahiptir.</a:t>
            </a:r>
          </a:p>
        </p:txBody>
      </p:sp>
      <p:sp>
        <p:nvSpPr>
          <p:cNvPr id="20" name="Freeform 20"/>
          <p:cNvSpPr/>
          <p:nvPr/>
        </p:nvSpPr>
        <p:spPr>
          <a:xfrm>
            <a:off x="7943824" y="571005"/>
            <a:ext cx="2576336" cy="3070144"/>
          </a:xfrm>
          <a:custGeom>
            <a:avLst/>
            <a:gdLst/>
            <a:ahLst/>
            <a:cxnLst/>
            <a:rect l="l" t="t" r="r" b="b"/>
            <a:pathLst>
              <a:path w="2576336" h="3070144">
                <a:moveTo>
                  <a:pt x="0" y="0"/>
                </a:moveTo>
                <a:lnTo>
                  <a:pt x="2576336" y="0"/>
                </a:lnTo>
                <a:lnTo>
                  <a:pt x="2576336" y="3070144"/>
                </a:lnTo>
                <a:lnTo>
                  <a:pt x="0" y="3070144"/>
                </a:lnTo>
                <a:lnTo>
                  <a:pt x="0" y="0"/>
                </a:lnTo>
                <a:close/>
              </a:path>
            </a:pathLst>
          </a:custGeom>
          <a:blipFill>
            <a:blip r:embed="rId2"/>
            <a:stretch>
              <a:fillRect l="-2828" t="-4272" r="-2828" b="-4272"/>
            </a:stretch>
          </a:blipFill>
        </p:spPr>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EFEEEC"/>
        </a:solidFill>
        <a:effectLst/>
      </p:bgPr>
    </p:bg>
    <p:spTree>
      <p:nvGrpSpPr>
        <p:cNvPr id="1" name=""/>
        <p:cNvGrpSpPr/>
        <p:nvPr/>
      </p:nvGrpSpPr>
      <p:grpSpPr>
        <a:xfrm>
          <a:off x="0" y="0"/>
          <a:ext cx="0" cy="0"/>
          <a:chOff x="0" y="0"/>
          <a:chExt cx="0" cy="0"/>
        </a:xfrm>
      </p:grpSpPr>
      <p:sp>
        <p:nvSpPr>
          <p:cNvPr id="2" name="AutoShape 2"/>
          <p:cNvSpPr/>
          <p:nvPr/>
        </p:nvSpPr>
        <p:spPr>
          <a:xfrm>
            <a:off x="4338002" y="3538636"/>
            <a:ext cx="9623569" cy="0"/>
          </a:xfrm>
          <a:prstGeom prst="line">
            <a:avLst/>
          </a:prstGeom>
          <a:ln w="19050" cap="flat">
            <a:solidFill>
              <a:srgbClr val="000000"/>
            </a:solidFill>
            <a:prstDash val="solid"/>
            <a:headEnd type="none" w="sm" len="sm"/>
            <a:tailEnd type="none" w="sm" len="sm"/>
          </a:ln>
        </p:spPr>
      </p:sp>
      <p:sp>
        <p:nvSpPr>
          <p:cNvPr id="3" name="AutoShape 3"/>
          <p:cNvSpPr/>
          <p:nvPr/>
        </p:nvSpPr>
        <p:spPr>
          <a:xfrm>
            <a:off x="4348882" y="4425652"/>
            <a:ext cx="9612688" cy="0"/>
          </a:xfrm>
          <a:prstGeom prst="line">
            <a:avLst/>
          </a:prstGeom>
          <a:ln w="19050" cap="flat">
            <a:solidFill>
              <a:srgbClr val="000000"/>
            </a:solidFill>
            <a:prstDash val="solid"/>
            <a:headEnd type="none" w="sm" len="sm"/>
            <a:tailEnd type="none" w="sm" len="sm"/>
          </a:ln>
        </p:spPr>
      </p:sp>
      <p:sp>
        <p:nvSpPr>
          <p:cNvPr id="4" name="AutoShape 4"/>
          <p:cNvSpPr/>
          <p:nvPr/>
        </p:nvSpPr>
        <p:spPr>
          <a:xfrm>
            <a:off x="4347539" y="3548161"/>
            <a:ext cx="1343" cy="8827076"/>
          </a:xfrm>
          <a:prstGeom prst="line">
            <a:avLst/>
          </a:prstGeom>
          <a:ln w="19050" cap="flat">
            <a:solidFill>
              <a:srgbClr val="000000"/>
            </a:solidFill>
            <a:prstDash val="solid"/>
            <a:headEnd type="none" w="sm" len="sm"/>
            <a:tailEnd type="none" w="sm" len="sm"/>
          </a:ln>
        </p:spPr>
      </p:sp>
      <p:sp>
        <p:nvSpPr>
          <p:cNvPr id="5" name="AutoShape 5"/>
          <p:cNvSpPr/>
          <p:nvPr/>
        </p:nvSpPr>
        <p:spPr>
          <a:xfrm>
            <a:off x="13971096" y="3548163"/>
            <a:ext cx="1343" cy="8827075"/>
          </a:xfrm>
          <a:prstGeom prst="line">
            <a:avLst/>
          </a:prstGeom>
          <a:ln w="19050" cap="flat">
            <a:solidFill>
              <a:srgbClr val="000000"/>
            </a:solidFill>
            <a:prstDash val="solid"/>
            <a:headEnd type="none" w="sm" len="sm"/>
            <a:tailEnd type="none" w="sm" len="sm"/>
          </a:ln>
        </p:spPr>
      </p:sp>
      <p:sp>
        <p:nvSpPr>
          <p:cNvPr id="6" name="AutoShape 6"/>
          <p:cNvSpPr/>
          <p:nvPr/>
        </p:nvSpPr>
        <p:spPr>
          <a:xfrm>
            <a:off x="4302627" y="5982940"/>
            <a:ext cx="9623569" cy="0"/>
          </a:xfrm>
          <a:prstGeom prst="line">
            <a:avLst/>
          </a:prstGeom>
          <a:ln w="19050" cap="flat">
            <a:solidFill>
              <a:srgbClr val="000000"/>
            </a:solidFill>
            <a:prstDash val="solid"/>
            <a:headEnd type="none" w="sm" len="sm"/>
            <a:tailEnd type="none" w="sm" len="sm"/>
          </a:ln>
        </p:spPr>
      </p:sp>
      <p:sp>
        <p:nvSpPr>
          <p:cNvPr id="7" name="AutoShape 7"/>
          <p:cNvSpPr/>
          <p:nvPr/>
        </p:nvSpPr>
        <p:spPr>
          <a:xfrm flipH="1" flipV="1">
            <a:off x="9125292" y="4431267"/>
            <a:ext cx="9530" cy="7943970"/>
          </a:xfrm>
          <a:prstGeom prst="line">
            <a:avLst/>
          </a:prstGeom>
          <a:ln w="19050" cap="flat">
            <a:solidFill>
              <a:srgbClr val="000000"/>
            </a:solidFill>
            <a:prstDash val="solid"/>
            <a:headEnd type="none" w="sm" len="sm"/>
            <a:tailEnd type="none" w="sm" len="sm"/>
          </a:ln>
        </p:spPr>
      </p:sp>
      <p:sp>
        <p:nvSpPr>
          <p:cNvPr id="8" name="AutoShape 8"/>
          <p:cNvSpPr/>
          <p:nvPr/>
        </p:nvSpPr>
        <p:spPr>
          <a:xfrm>
            <a:off x="4302627" y="7332360"/>
            <a:ext cx="9612688" cy="0"/>
          </a:xfrm>
          <a:prstGeom prst="line">
            <a:avLst/>
          </a:prstGeom>
          <a:ln w="19050" cap="flat">
            <a:solidFill>
              <a:srgbClr val="000000"/>
            </a:solidFill>
            <a:prstDash val="solid"/>
            <a:headEnd type="none" w="sm" len="sm"/>
            <a:tailEnd type="none" w="sm" len="sm"/>
          </a:ln>
        </p:spPr>
      </p:sp>
      <p:sp>
        <p:nvSpPr>
          <p:cNvPr id="9" name="AutoShape 9"/>
          <p:cNvSpPr/>
          <p:nvPr/>
        </p:nvSpPr>
        <p:spPr>
          <a:xfrm>
            <a:off x="4313507" y="9300196"/>
            <a:ext cx="9612688" cy="0"/>
          </a:xfrm>
          <a:prstGeom prst="line">
            <a:avLst/>
          </a:prstGeom>
          <a:ln w="19050" cap="flat">
            <a:solidFill>
              <a:srgbClr val="000000"/>
            </a:solidFill>
            <a:prstDash val="solid"/>
            <a:headEnd type="none" w="sm" len="sm"/>
            <a:tailEnd type="none" w="sm" len="sm"/>
          </a:ln>
        </p:spPr>
      </p:sp>
      <p:sp>
        <p:nvSpPr>
          <p:cNvPr id="10" name="AutoShape 10"/>
          <p:cNvSpPr/>
          <p:nvPr/>
        </p:nvSpPr>
        <p:spPr>
          <a:xfrm>
            <a:off x="4328477" y="12375237"/>
            <a:ext cx="9612688" cy="0"/>
          </a:xfrm>
          <a:prstGeom prst="line">
            <a:avLst/>
          </a:prstGeom>
          <a:ln w="19050" cap="flat">
            <a:solidFill>
              <a:srgbClr val="000000"/>
            </a:solidFill>
            <a:prstDash val="solid"/>
            <a:headEnd type="none" w="sm" len="sm"/>
            <a:tailEnd type="none" w="sm" len="sm"/>
          </a:ln>
        </p:spPr>
      </p:sp>
      <p:sp>
        <p:nvSpPr>
          <p:cNvPr id="11" name="Freeform 11"/>
          <p:cNvSpPr/>
          <p:nvPr/>
        </p:nvSpPr>
        <p:spPr>
          <a:xfrm>
            <a:off x="7855832" y="219600"/>
            <a:ext cx="2576336" cy="3070144"/>
          </a:xfrm>
          <a:custGeom>
            <a:avLst/>
            <a:gdLst/>
            <a:ahLst/>
            <a:cxnLst/>
            <a:rect l="l" t="t" r="r" b="b"/>
            <a:pathLst>
              <a:path w="2576336" h="3070144">
                <a:moveTo>
                  <a:pt x="0" y="0"/>
                </a:moveTo>
                <a:lnTo>
                  <a:pt x="2576336" y="0"/>
                </a:lnTo>
                <a:lnTo>
                  <a:pt x="2576336" y="3070144"/>
                </a:lnTo>
                <a:lnTo>
                  <a:pt x="0" y="3070144"/>
                </a:lnTo>
                <a:lnTo>
                  <a:pt x="0" y="0"/>
                </a:lnTo>
                <a:close/>
              </a:path>
            </a:pathLst>
          </a:custGeom>
          <a:blipFill>
            <a:blip r:embed="rId2"/>
            <a:stretch>
              <a:fillRect l="-2828" t="-4272" r="-2828" b="-4272"/>
            </a:stretch>
          </a:blipFill>
        </p:spPr>
      </p:sp>
      <p:sp>
        <p:nvSpPr>
          <p:cNvPr id="12" name="TextBox 12"/>
          <p:cNvSpPr txBox="1"/>
          <p:nvPr/>
        </p:nvSpPr>
        <p:spPr>
          <a:xfrm>
            <a:off x="5539750" y="4711855"/>
            <a:ext cx="1175885" cy="556257"/>
          </a:xfrm>
          <a:prstGeom prst="rect">
            <a:avLst/>
          </a:prstGeom>
        </p:spPr>
        <p:txBody>
          <a:bodyPr lIns="0" tIns="0" rIns="0" bIns="0" rtlCol="0" anchor="t">
            <a:spAutoFit/>
          </a:bodyPr>
          <a:lstStyle/>
          <a:p>
            <a:pPr algn="ctr">
              <a:lnSpc>
                <a:spcPts val="4503"/>
              </a:lnSpc>
              <a:spcBef>
                <a:spcPct val="0"/>
              </a:spcBef>
            </a:pPr>
            <a:r>
              <a:rPr lang="en-US" sz="3217" spc="-128">
                <a:solidFill>
                  <a:srgbClr val="000000"/>
                </a:solidFill>
                <a:latin typeface="Inter"/>
                <a:ea typeface="Inter"/>
                <a:cs typeface="Inter"/>
                <a:sym typeface="Inter"/>
              </a:rPr>
              <a:t>Denge</a:t>
            </a:r>
          </a:p>
        </p:txBody>
      </p:sp>
      <p:sp>
        <p:nvSpPr>
          <p:cNvPr id="13" name="TextBox 13"/>
          <p:cNvSpPr txBox="1"/>
          <p:nvPr/>
        </p:nvSpPr>
        <p:spPr>
          <a:xfrm>
            <a:off x="9251836" y="4561810"/>
            <a:ext cx="4689329" cy="1249680"/>
          </a:xfrm>
          <a:prstGeom prst="rect">
            <a:avLst/>
          </a:prstGeom>
        </p:spPr>
        <p:txBody>
          <a:bodyPr lIns="0" tIns="0" rIns="0" bIns="0" rtlCol="0" anchor="t">
            <a:spAutoFit/>
          </a:bodyPr>
          <a:lstStyle/>
          <a:p>
            <a:pPr algn="l">
              <a:lnSpc>
                <a:spcPts val="2520"/>
              </a:lnSpc>
              <a:spcBef>
                <a:spcPct val="0"/>
              </a:spcBef>
            </a:pPr>
            <a:r>
              <a:rPr lang="en-US" sz="1800" spc="-72">
                <a:solidFill>
                  <a:srgbClr val="000000"/>
                </a:solidFill>
                <a:latin typeface="Inter"/>
                <a:ea typeface="Inter"/>
                <a:cs typeface="Inter"/>
                <a:sym typeface="Inter"/>
              </a:rPr>
              <a:t>Eserdeki simetrik ve düzenli ızgara sistemi, sembollerin eşit dağılımıyla sağlanır. Bu, rastgelelikten uzak, güçlü bir biçimsel düzen yaratır.</a:t>
            </a:r>
          </a:p>
        </p:txBody>
      </p:sp>
      <p:sp>
        <p:nvSpPr>
          <p:cNvPr id="14" name="TextBox 14"/>
          <p:cNvSpPr txBox="1"/>
          <p:nvPr/>
        </p:nvSpPr>
        <p:spPr>
          <a:xfrm>
            <a:off x="4803306" y="6177250"/>
            <a:ext cx="2648773" cy="549320"/>
          </a:xfrm>
          <a:prstGeom prst="rect">
            <a:avLst/>
          </a:prstGeom>
        </p:spPr>
        <p:txBody>
          <a:bodyPr lIns="0" tIns="0" rIns="0" bIns="0" rtlCol="0" anchor="t">
            <a:spAutoFit/>
          </a:bodyPr>
          <a:lstStyle/>
          <a:p>
            <a:pPr algn="ctr">
              <a:lnSpc>
                <a:spcPts val="4528"/>
              </a:lnSpc>
              <a:spcBef>
                <a:spcPct val="0"/>
              </a:spcBef>
            </a:pPr>
            <a:r>
              <a:rPr lang="en-US" sz="3234" spc="-129">
                <a:solidFill>
                  <a:srgbClr val="000000"/>
                </a:solidFill>
                <a:latin typeface="Inter"/>
                <a:ea typeface="Inter"/>
                <a:cs typeface="Inter"/>
                <a:sym typeface="Inter"/>
              </a:rPr>
              <a:t>Ritim ve Tekrar</a:t>
            </a:r>
          </a:p>
        </p:txBody>
      </p:sp>
      <p:sp>
        <p:nvSpPr>
          <p:cNvPr id="15" name="TextBox 15"/>
          <p:cNvSpPr txBox="1"/>
          <p:nvPr/>
        </p:nvSpPr>
        <p:spPr>
          <a:xfrm>
            <a:off x="9181072" y="6082680"/>
            <a:ext cx="4790024" cy="1249680"/>
          </a:xfrm>
          <a:prstGeom prst="rect">
            <a:avLst/>
          </a:prstGeom>
        </p:spPr>
        <p:txBody>
          <a:bodyPr lIns="0" tIns="0" rIns="0" bIns="0" rtlCol="0" anchor="t">
            <a:spAutoFit/>
          </a:bodyPr>
          <a:lstStyle/>
          <a:p>
            <a:pPr algn="l">
              <a:lnSpc>
                <a:spcPts val="2520"/>
              </a:lnSpc>
              <a:spcBef>
                <a:spcPct val="0"/>
              </a:spcBef>
            </a:pPr>
            <a:r>
              <a:rPr lang="en-US" sz="1800" spc="-72">
                <a:solidFill>
                  <a:srgbClr val="000000"/>
                </a:solidFill>
                <a:latin typeface="Inter"/>
                <a:ea typeface="Inter"/>
                <a:cs typeface="Inter"/>
                <a:sym typeface="Inter"/>
              </a:rPr>
              <a:t>Her bir sembolün düzenli aralıklarla yan yana basılması, esere güçlü ve sürekli bir görsel akış (ritim) verir. Bu, seyircinin gözünü tüm yüzeyde gezdirir.</a:t>
            </a:r>
          </a:p>
        </p:txBody>
      </p:sp>
      <p:sp>
        <p:nvSpPr>
          <p:cNvPr id="16" name="TextBox 16"/>
          <p:cNvSpPr txBox="1"/>
          <p:nvPr/>
        </p:nvSpPr>
        <p:spPr>
          <a:xfrm>
            <a:off x="4601430" y="7608585"/>
            <a:ext cx="3052526" cy="565029"/>
          </a:xfrm>
          <a:prstGeom prst="rect">
            <a:avLst/>
          </a:prstGeom>
        </p:spPr>
        <p:txBody>
          <a:bodyPr lIns="0" tIns="0" rIns="0" bIns="0" rtlCol="0" anchor="t">
            <a:spAutoFit/>
          </a:bodyPr>
          <a:lstStyle/>
          <a:p>
            <a:pPr algn="ctr">
              <a:lnSpc>
                <a:spcPts val="4675"/>
              </a:lnSpc>
              <a:spcBef>
                <a:spcPct val="0"/>
              </a:spcBef>
            </a:pPr>
            <a:r>
              <a:rPr lang="en-US" sz="3339" spc="-133">
                <a:solidFill>
                  <a:srgbClr val="000000"/>
                </a:solidFill>
                <a:latin typeface="Inter"/>
                <a:ea typeface="Inter"/>
                <a:cs typeface="Inter"/>
                <a:sym typeface="Inter"/>
              </a:rPr>
              <a:t>Biçimsel Uyum</a:t>
            </a:r>
          </a:p>
        </p:txBody>
      </p:sp>
      <p:sp>
        <p:nvSpPr>
          <p:cNvPr id="17" name="TextBox 17"/>
          <p:cNvSpPr txBox="1"/>
          <p:nvPr/>
        </p:nvSpPr>
        <p:spPr>
          <a:xfrm>
            <a:off x="9251836" y="7637160"/>
            <a:ext cx="4629150" cy="1249680"/>
          </a:xfrm>
          <a:prstGeom prst="rect">
            <a:avLst/>
          </a:prstGeom>
        </p:spPr>
        <p:txBody>
          <a:bodyPr lIns="0" tIns="0" rIns="0" bIns="0" rtlCol="0" anchor="t">
            <a:spAutoFit/>
          </a:bodyPr>
          <a:lstStyle/>
          <a:p>
            <a:pPr algn="l">
              <a:lnSpc>
                <a:spcPts val="2520"/>
              </a:lnSpc>
              <a:spcBef>
                <a:spcPct val="0"/>
              </a:spcBef>
            </a:pPr>
            <a:r>
              <a:rPr lang="en-US" sz="1800" spc="-72">
                <a:solidFill>
                  <a:srgbClr val="000000"/>
                </a:solidFill>
                <a:latin typeface="Inter"/>
                <a:ea typeface="Inter"/>
                <a:cs typeface="Inter"/>
                <a:sym typeface="Inter"/>
              </a:rPr>
              <a:t>Eserin bütününde sadece geometrik ve stilize biçimler kullanılmıştır. Bu ortak dil, sembollerin farklılığına rağmen eserde güçlü bir bütünlük ve uyum yaratır.</a:t>
            </a:r>
          </a:p>
        </p:txBody>
      </p:sp>
      <p:sp>
        <p:nvSpPr>
          <p:cNvPr id="18" name="TextBox 18"/>
          <p:cNvSpPr txBox="1"/>
          <p:nvPr/>
        </p:nvSpPr>
        <p:spPr>
          <a:xfrm>
            <a:off x="4601430" y="10109821"/>
            <a:ext cx="4434474" cy="510871"/>
          </a:xfrm>
          <a:prstGeom prst="rect">
            <a:avLst/>
          </a:prstGeom>
        </p:spPr>
        <p:txBody>
          <a:bodyPr lIns="0" tIns="0" rIns="0" bIns="0" rtlCol="0" anchor="t">
            <a:spAutoFit/>
          </a:bodyPr>
          <a:lstStyle/>
          <a:p>
            <a:pPr algn="ctr">
              <a:lnSpc>
                <a:spcPts val="4167"/>
              </a:lnSpc>
              <a:spcBef>
                <a:spcPct val="0"/>
              </a:spcBef>
            </a:pPr>
            <a:r>
              <a:rPr lang="en-US" sz="2976" spc="-119">
                <a:solidFill>
                  <a:srgbClr val="000000"/>
                </a:solidFill>
                <a:latin typeface="Inter"/>
                <a:ea typeface="Inter"/>
                <a:cs typeface="Inter"/>
                <a:sym typeface="Inter"/>
              </a:rPr>
              <a:t>Estetik Zevk ve Yorumlama</a:t>
            </a:r>
          </a:p>
        </p:txBody>
      </p:sp>
      <p:sp>
        <p:nvSpPr>
          <p:cNvPr id="19" name="TextBox 19"/>
          <p:cNvSpPr txBox="1"/>
          <p:nvPr/>
        </p:nvSpPr>
        <p:spPr>
          <a:xfrm>
            <a:off x="9391996" y="9982386"/>
            <a:ext cx="4474406" cy="1249680"/>
          </a:xfrm>
          <a:prstGeom prst="rect">
            <a:avLst/>
          </a:prstGeom>
        </p:spPr>
        <p:txBody>
          <a:bodyPr lIns="0" tIns="0" rIns="0" bIns="0" rtlCol="0" anchor="t">
            <a:spAutoFit/>
          </a:bodyPr>
          <a:lstStyle/>
          <a:p>
            <a:pPr algn="l">
              <a:lnSpc>
                <a:spcPts val="2520"/>
              </a:lnSpc>
              <a:spcBef>
                <a:spcPct val="0"/>
              </a:spcBef>
            </a:pPr>
            <a:r>
              <a:rPr lang="en-US" sz="1800" spc="-72">
                <a:solidFill>
                  <a:srgbClr val="000000"/>
                </a:solidFill>
                <a:latin typeface="Inter"/>
                <a:ea typeface="Inter"/>
                <a:cs typeface="Inter"/>
                <a:sym typeface="Inter"/>
              </a:rPr>
              <a:t>İzleyici, eserin estetik zevkini, sembollerin gizli anlamlarını (atasözlerini) çözerek alır. Bu, sadece görme değil, aynı zamanda zihinsel katılım gerektiren entelektüel bir zevktir.</a:t>
            </a:r>
          </a:p>
        </p:txBody>
      </p:sp>
      <p:sp>
        <p:nvSpPr>
          <p:cNvPr id="20" name="TextBox 20"/>
          <p:cNvSpPr txBox="1"/>
          <p:nvPr/>
        </p:nvSpPr>
        <p:spPr>
          <a:xfrm>
            <a:off x="-372263" y="3645993"/>
            <a:ext cx="18816333" cy="436758"/>
          </a:xfrm>
          <a:prstGeom prst="rect">
            <a:avLst/>
          </a:prstGeom>
        </p:spPr>
        <p:txBody>
          <a:bodyPr lIns="0" tIns="0" rIns="0" bIns="0" rtlCol="0" anchor="t">
            <a:spAutoFit/>
          </a:bodyPr>
          <a:lstStyle/>
          <a:p>
            <a:pPr algn="ctr">
              <a:lnSpc>
                <a:spcPts val="3561"/>
              </a:lnSpc>
              <a:spcBef>
                <a:spcPct val="0"/>
              </a:spcBef>
            </a:pPr>
            <a:r>
              <a:rPr lang="en-US" sz="2543" spc="-101">
                <a:solidFill>
                  <a:srgbClr val="000000"/>
                </a:solidFill>
                <a:latin typeface="Inter"/>
                <a:ea typeface="Inter"/>
                <a:cs typeface="Inter"/>
                <a:sym typeface="Inter"/>
              </a:rPr>
              <a:t>ESTETİKSEL BİLGİ YAPRAĞI</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EFEEEC"/>
        </a:solidFill>
        <a:effectLst/>
      </p:bgPr>
    </p:bg>
    <p:spTree>
      <p:nvGrpSpPr>
        <p:cNvPr id="1" name=""/>
        <p:cNvGrpSpPr/>
        <p:nvPr/>
      </p:nvGrpSpPr>
      <p:grpSpPr>
        <a:xfrm>
          <a:off x="0" y="0"/>
          <a:ext cx="0" cy="0"/>
          <a:chOff x="0" y="0"/>
          <a:chExt cx="0" cy="0"/>
        </a:xfrm>
      </p:grpSpPr>
      <p:sp>
        <p:nvSpPr>
          <p:cNvPr id="2" name="TextBox 2"/>
          <p:cNvSpPr txBox="1"/>
          <p:nvPr/>
        </p:nvSpPr>
        <p:spPr>
          <a:xfrm>
            <a:off x="4397520" y="990600"/>
            <a:ext cx="9651617" cy="10725522"/>
          </a:xfrm>
          <a:prstGeom prst="rect">
            <a:avLst/>
          </a:prstGeom>
        </p:spPr>
        <p:txBody>
          <a:bodyPr lIns="0" tIns="0" rIns="0" bIns="0" rtlCol="0" anchor="t">
            <a:spAutoFit/>
          </a:bodyPr>
          <a:lstStyle/>
          <a:p>
            <a:pPr algn="l">
              <a:lnSpc>
                <a:spcPts val="2294"/>
              </a:lnSpc>
              <a:spcBef>
                <a:spcPct val="0"/>
              </a:spcBef>
            </a:pPr>
            <a:r>
              <a:rPr lang="en-US" sz="1638" b="1" spc="-65">
                <a:solidFill>
                  <a:srgbClr val="000000"/>
                </a:solidFill>
                <a:latin typeface="Inter Bold"/>
                <a:ea typeface="Inter Bold"/>
                <a:cs typeface="Inter Bold"/>
                <a:sym typeface="Inter Bold"/>
              </a:rPr>
              <a:t>Projenin Adı</a:t>
            </a:r>
            <a:r>
              <a:rPr lang="en-US" sz="1638" spc="-65">
                <a:solidFill>
                  <a:srgbClr val="000000"/>
                </a:solidFill>
                <a:latin typeface="Inter"/>
                <a:ea typeface="Inter"/>
                <a:cs typeface="Inter"/>
                <a:sym typeface="Inter"/>
              </a:rPr>
              <a:t>:  Desenle Anlatılan Bilgelik </a:t>
            </a:r>
          </a:p>
          <a:p>
            <a:pPr algn="l">
              <a:lnSpc>
                <a:spcPts val="2294"/>
              </a:lnSpc>
              <a:spcBef>
                <a:spcPct val="0"/>
              </a:spcBef>
            </a:pPr>
            <a:r>
              <a:rPr lang="en-US" sz="1638" b="1" spc="-65">
                <a:solidFill>
                  <a:srgbClr val="000000"/>
                </a:solidFill>
                <a:latin typeface="Inter Bold"/>
                <a:ea typeface="Inter Bold"/>
                <a:cs typeface="Inter Bold"/>
                <a:sym typeface="Inter Bold"/>
              </a:rPr>
              <a:t>Çalışma Süresi: </a:t>
            </a:r>
            <a:r>
              <a:rPr lang="en-US" sz="1638" spc="-65">
                <a:solidFill>
                  <a:srgbClr val="000000"/>
                </a:solidFill>
                <a:latin typeface="Inter"/>
                <a:ea typeface="Inter"/>
                <a:cs typeface="Inter"/>
                <a:sym typeface="Inter"/>
              </a:rPr>
              <a:t>80 Dakika (2 Ders Saati)</a:t>
            </a:r>
          </a:p>
          <a:p>
            <a:pPr algn="l">
              <a:lnSpc>
                <a:spcPts val="2294"/>
              </a:lnSpc>
              <a:spcBef>
                <a:spcPct val="0"/>
              </a:spcBef>
            </a:pPr>
            <a:r>
              <a:rPr lang="en-US" sz="1638" b="1" spc="-65">
                <a:solidFill>
                  <a:srgbClr val="000000"/>
                </a:solidFill>
                <a:latin typeface="Inter Bold"/>
                <a:ea typeface="Inter Bold"/>
                <a:cs typeface="Inter Bold"/>
                <a:sym typeface="Inter Bold"/>
              </a:rPr>
              <a:t>Seviye:</a:t>
            </a:r>
            <a:r>
              <a:rPr lang="en-US" sz="1638" spc="-65">
                <a:solidFill>
                  <a:srgbClr val="000000"/>
                </a:solidFill>
                <a:latin typeface="Inter"/>
                <a:ea typeface="Inter"/>
                <a:cs typeface="Inter"/>
                <a:sym typeface="Inter"/>
              </a:rPr>
              <a:t>Ortaokul  6. Sınıf) </a:t>
            </a:r>
          </a:p>
          <a:p>
            <a:pPr algn="l">
              <a:lnSpc>
                <a:spcPts val="2294"/>
              </a:lnSpc>
              <a:spcBef>
                <a:spcPct val="0"/>
              </a:spcBef>
            </a:pPr>
            <a:r>
              <a:rPr lang="en-US" sz="1638" b="1" spc="-65">
                <a:solidFill>
                  <a:srgbClr val="000000"/>
                </a:solidFill>
                <a:latin typeface="Inter Bold"/>
                <a:ea typeface="Inter Bold"/>
                <a:cs typeface="Inter Bold"/>
                <a:sym typeface="Inter Bold"/>
              </a:rPr>
              <a:t>Yöntem: </a:t>
            </a:r>
            <a:r>
              <a:rPr lang="en-US" sz="1638" spc="-65">
                <a:solidFill>
                  <a:srgbClr val="000000"/>
                </a:solidFill>
                <a:latin typeface="Inter"/>
                <a:ea typeface="Inter"/>
                <a:cs typeface="Inter"/>
                <a:sym typeface="Inter"/>
              </a:rPr>
              <a:t>Bu ders, Görsel Sanatlar Dersi Öğretim Programı'nın dört disiplinini (Tarih, Estetik, Uygulama) dengeli bir şekilde kullanır.</a:t>
            </a:r>
          </a:p>
          <a:p>
            <a:pPr algn="l">
              <a:lnSpc>
                <a:spcPts val="2294"/>
              </a:lnSpc>
              <a:spcBef>
                <a:spcPct val="0"/>
              </a:spcBef>
            </a:pPr>
            <a:r>
              <a:rPr lang="en-US" sz="1638" b="1" spc="-65">
                <a:solidFill>
                  <a:srgbClr val="000000"/>
                </a:solidFill>
                <a:latin typeface="Inter Bold"/>
                <a:ea typeface="Inter Bold"/>
                <a:cs typeface="Inter Bold"/>
                <a:sym typeface="Inter Bold"/>
              </a:rPr>
              <a:t>Öğretim Yöntemi</a:t>
            </a:r>
            <a:r>
              <a:rPr lang="en-US" sz="1638" spc="-65">
                <a:solidFill>
                  <a:srgbClr val="000000"/>
                </a:solidFill>
                <a:latin typeface="Inter"/>
                <a:ea typeface="Inter"/>
                <a:cs typeface="Inter"/>
                <a:sym typeface="Inter"/>
              </a:rPr>
              <a:t>: Buluş Yoluyla Öğretim (Sembol-Anlam Keşfi), Sunuş Yoluyla Öğretim (Tarihi Bilgi Aktarımı)</a:t>
            </a:r>
          </a:p>
          <a:p>
            <a:pPr algn="l">
              <a:lnSpc>
                <a:spcPts val="2294"/>
              </a:lnSpc>
              <a:spcBef>
                <a:spcPct val="0"/>
              </a:spcBef>
            </a:pPr>
            <a:r>
              <a:rPr lang="en-US" sz="1638" b="1" spc="-65">
                <a:solidFill>
                  <a:srgbClr val="000000"/>
                </a:solidFill>
                <a:latin typeface="Inter Bold"/>
                <a:ea typeface="Inter Bold"/>
                <a:cs typeface="Inter Bold"/>
                <a:sym typeface="Inter Bold"/>
              </a:rPr>
              <a:t>Öğretim Teknikleri:</a:t>
            </a:r>
            <a:r>
              <a:rPr lang="en-US" sz="1638" spc="-65">
                <a:solidFill>
                  <a:srgbClr val="000000"/>
                </a:solidFill>
                <a:latin typeface="Inter"/>
                <a:ea typeface="Inter"/>
                <a:cs typeface="Inter"/>
                <a:sym typeface="Inter"/>
              </a:rPr>
              <a:t> Uygulamalı Damgalama Tekniği, Soru-Cevap, Beyin Fırtınası (Felsefi Kavramlar Üzerine)</a:t>
            </a:r>
          </a:p>
          <a:p>
            <a:pPr algn="l">
              <a:lnSpc>
                <a:spcPts val="2294"/>
              </a:lnSpc>
              <a:spcBef>
                <a:spcPct val="0"/>
              </a:spcBef>
            </a:pPr>
            <a:r>
              <a:rPr lang="en-US" sz="1638" spc="-65">
                <a:solidFill>
                  <a:srgbClr val="000000"/>
                </a:solidFill>
                <a:latin typeface="Inter"/>
                <a:ea typeface="Inter"/>
                <a:cs typeface="Inter"/>
                <a:sym typeface="Inter"/>
              </a:rPr>
              <a:t> Kavramların Tanıtılması:Adinkra'nın ait olduğu siyasi ve kültürel merkezi tanıtma Piktogram/Sembolizm Görsel bir işaretin bir kavramı veya fikri temsil etmesini anlatma Adinkra Aduro: Sembolleri kumaşa basmak için kullanılan geleneksel bitkisel siyah mürekkep.</a:t>
            </a:r>
          </a:p>
          <a:p>
            <a:pPr algn="l">
              <a:lnSpc>
                <a:spcPts val="2294"/>
              </a:lnSpc>
              <a:spcBef>
                <a:spcPct val="0"/>
              </a:spcBef>
            </a:pPr>
            <a:r>
              <a:rPr lang="en-US" sz="1638" spc="-65">
                <a:solidFill>
                  <a:srgbClr val="000000"/>
                </a:solidFill>
                <a:latin typeface="Inter"/>
                <a:ea typeface="Inter"/>
                <a:cs typeface="Inter"/>
                <a:sym typeface="Inter"/>
              </a:rPr>
              <a:t>Ritim ve Tekrar: Sanatsal baskı ve kumaş tasarımında desenlerin düzenli aralıklarla tekrarlanması.</a:t>
            </a:r>
          </a:p>
          <a:p>
            <a:pPr algn="l">
              <a:lnSpc>
                <a:spcPts val="2294"/>
              </a:lnSpc>
              <a:spcBef>
                <a:spcPct val="0"/>
              </a:spcBef>
            </a:pPr>
            <a:r>
              <a:rPr lang="en-US" sz="1638" spc="-65">
                <a:solidFill>
                  <a:srgbClr val="000000"/>
                </a:solidFill>
                <a:latin typeface="Inter"/>
                <a:ea typeface="Inter"/>
                <a:cs typeface="Inter"/>
                <a:sym typeface="Inter"/>
              </a:rPr>
              <a:t>Sözlü Gelenek: Yazılı olmayan bilgeliğin (atasözlerinin) semboller aracılığıyla aktarılması.</a:t>
            </a:r>
          </a:p>
          <a:p>
            <a:pPr algn="l">
              <a:lnSpc>
                <a:spcPts val="2294"/>
              </a:lnSpc>
              <a:spcBef>
                <a:spcPct val="0"/>
              </a:spcBef>
            </a:pPr>
            <a:r>
              <a:rPr lang="en-US" sz="1638" b="1" spc="-65">
                <a:solidFill>
                  <a:srgbClr val="000000"/>
                </a:solidFill>
                <a:latin typeface="Inter Bold"/>
                <a:ea typeface="Inter Bold"/>
                <a:cs typeface="Inter Bold"/>
                <a:sym typeface="Inter Bold"/>
              </a:rPr>
              <a:t>Amaçlar</a:t>
            </a:r>
            <a:r>
              <a:rPr lang="en-US" sz="1638" spc="-65">
                <a:solidFill>
                  <a:srgbClr val="000000"/>
                </a:solidFill>
                <a:latin typeface="Inter"/>
                <a:ea typeface="Inter"/>
                <a:cs typeface="Inter"/>
                <a:sym typeface="Inter"/>
              </a:rPr>
              <a:t>: Sanat Teknikleri ile İlgili AçıklamalarÖğrenciler, Adinkra damgalama tekniği (stamping) ve bunun geleneksel kullanımı hakkında bilgi sahibi olur.Öğrenciler, Adinkra Aduro mürekkebinin yapımındaki doğal ve kalıcı kimyasal süreci (Badie ağacının kabuğu) öğrenir.Öğrenciler, damgalama yoluyla bir yüzeyde ritim ve düzenli bir doku oluşturmayı dener.</a:t>
            </a:r>
          </a:p>
          <a:p>
            <a:pPr algn="l">
              <a:lnSpc>
                <a:spcPts val="2294"/>
              </a:lnSpc>
              <a:spcBef>
                <a:spcPct val="0"/>
              </a:spcBef>
            </a:pPr>
            <a:r>
              <a:rPr lang="en-US" sz="1638" b="1" spc="-65">
                <a:solidFill>
                  <a:srgbClr val="000000"/>
                </a:solidFill>
                <a:latin typeface="Inter Bold"/>
                <a:ea typeface="Inter Bold"/>
                <a:cs typeface="Inter Bold"/>
                <a:sym typeface="Inter Bold"/>
              </a:rPr>
              <a:t>Eser ile İlgili Amaçlar:</a:t>
            </a:r>
            <a:r>
              <a:rPr lang="en-US" sz="1638" spc="-65">
                <a:solidFill>
                  <a:srgbClr val="000000"/>
                </a:solidFill>
                <a:latin typeface="Inter"/>
                <a:ea typeface="Inter"/>
                <a:cs typeface="Inter"/>
                <a:sym typeface="Inter"/>
              </a:rPr>
              <a:t> (Kültürel ve Tarihsel)Öğrenci, Adinkra'nın bir yas kumaşı olma işlevini ve bunun Akan halkının ölüm ve atalar hakkındaki felsefesini nasıl yansıttığını yorumlar.Öğrenci, sembollerin sadece dekoratif değil, aynı zamanda Ashanti Krallığı'nın tarihi ve siyasi zaferini anlatan araçlar olduğunu anlar.</a:t>
            </a:r>
          </a:p>
          <a:p>
            <a:pPr algn="l">
              <a:lnSpc>
                <a:spcPts val="2294"/>
              </a:lnSpc>
              <a:spcBef>
                <a:spcPct val="0"/>
              </a:spcBef>
            </a:pPr>
            <a:r>
              <a:rPr lang="en-US" sz="1638" spc="-65">
                <a:solidFill>
                  <a:srgbClr val="000000"/>
                </a:solidFill>
                <a:latin typeface="Inter"/>
                <a:ea typeface="Inter"/>
                <a:cs typeface="Inter"/>
                <a:sym typeface="Inter"/>
              </a:rPr>
              <a:t>Uygulama ile İlgili AmaçlarÖğrenci, kendi hayat felsefesini temsil eden bir kavramı (soyut bir fikri) yada kendisi için önemli ve anlamlı olan bir nesneyi geometrik ve stilize bir sembole dönüştürme becerisini gösterir.Öğrenci, basit atık malzemelerle (köpük) kendi özgün damgasını oyma becerisini sergiler.Öğrenci, damgalarını kullanarak tutarlı bir baskı dizisi oluşturur ve teknik disipline uyar.</a:t>
            </a:r>
          </a:p>
          <a:p>
            <a:pPr algn="l">
              <a:lnSpc>
                <a:spcPts val="2294"/>
              </a:lnSpc>
              <a:spcBef>
                <a:spcPct val="0"/>
              </a:spcBef>
            </a:pPr>
            <a:r>
              <a:rPr lang="en-US" sz="1638" b="1" spc="-65">
                <a:solidFill>
                  <a:srgbClr val="000000"/>
                </a:solidFill>
                <a:latin typeface="Inter Bold"/>
                <a:ea typeface="Inter Bold"/>
                <a:cs typeface="Inter Bold"/>
                <a:sym typeface="Inter Bold"/>
              </a:rPr>
              <a:t>Gerekçe:</a:t>
            </a:r>
            <a:r>
              <a:rPr lang="en-US" sz="1638" spc="-65">
                <a:solidFill>
                  <a:srgbClr val="000000"/>
                </a:solidFill>
                <a:latin typeface="Inter"/>
                <a:ea typeface="Inter"/>
                <a:cs typeface="Inter"/>
                <a:sym typeface="Inter"/>
              </a:rPr>
              <a:t> Bu projenin temel gerekçesi, öğrencilerin Batı Avrupa merkezli sanat tarihi anlayışının dışına çıkarak küresel kültürel mirası keşfetmelerini sağlamaktır. Adinkra, sadece estetik bir sanat değil, aynı zamanda tarihi, felsefi ve ahlaki bir dildir. Bu ders, öğrencilere sanatın, bir toplumun bilgeliğini ve kimliğini nasıl görselleştirdiğini ve koruduğunu somut bir şekilde gösterir. Uygulama, öğrencilerin kendi kişisel felsefelerini bir Afrikalı sanatçı gibi ifade etmelerini sağlar.</a:t>
            </a:r>
          </a:p>
          <a:p>
            <a:pPr algn="l">
              <a:lnSpc>
                <a:spcPts val="2294"/>
              </a:lnSpc>
              <a:spcBef>
                <a:spcPct val="0"/>
              </a:spcBef>
            </a:pPr>
            <a:r>
              <a:rPr lang="en-US" sz="1638" b="1" spc="-65">
                <a:solidFill>
                  <a:srgbClr val="000000"/>
                </a:solidFill>
                <a:latin typeface="Inter Bold"/>
                <a:ea typeface="Inter Bold"/>
                <a:cs typeface="Inter Bold"/>
                <a:sym typeface="Inter Bold"/>
              </a:rPr>
              <a:t>Araç Gereç ve Materyaller:</a:t>
            </a:r>
            <a:r>
              <a:rPr lang="en-US" sz="1638" spc="-65">
                <a:solidFill>
                  <a:srgbClr val="000000"/>
                </a:solidFill>
                <a:latin typeface="Inter"/>
                <a:ea typeface="Inter"/>
                <a:cs typeface="Inter"/>
                <a:sym typeface="Inter"/>
              </a:rPr>
              <a:t> keçe, beyaz eşya köpüğü, bez parçası, siyah akrilik yada guaj boya,fırça yapıştırıcı,makas</a:t>
            </a:r>
          </a:p>
          <a:p>
            <a:pPr algn="l">
              <a:lnSpc>
                <a:spcPts val="2294"/>
              </a:lnSpc>
              <a:spcBef>
                <a:spcPct val="0"/>
              </a:spcBef>
            </a:pPr>
            <a:r>
              <a:rPr lang="en-US" sz="1638" spc="-65">
                <a:solidFill>
                  <a:srgbClr val="000000"/>
                </a:solidFill>
                <a:latin typeface="Inter"/>
                <a:ea typeface="Inter"/>
                <a:cs typeface="Inter"/>
                <a:sym typeface="Inter"/>
              </a:rPr>
              <a:t>.</a:t>
            </a:r>
            <a:r>
              <a:rPr lang="en-US" sz="1638" b="1" spc="-65">
                <a:solidFill>
                  <a:srgbClr val="000000"/>
                </a:solidFill>
                <a:latin typeface="Inter Bold"/>
                <a:ea typeface="Inter Bold"/>
                <a:cs typeface="Inter Bold"/>
                <a:sym typeface="Inter Bold"/>
              </a:rPr>
              <a:t>Öğretmenin Hazırlığı :</a:t>
            </a:r>
            <a:r>
              <a:rPr lang="en-US" sz="1638" spc="-65">
                <a:solidFill>
                  <a:srgbClr val="000000"/>
                </a:solidFill>
                <a:latin typeface="Inter"/>
                <a:ea typeface="Inter"/>
                <a:cs typeface="Inter"/>
                <a:sym typeface="Inter"/>
              </a:rPr>
              <a:t> Ashanti Krallığı tarihi ve Adinkra'nın siyasi kökenleri hakkında bilgi notları hazırlamak örnek damgalar hazırlayarak damgalama sürecini önceden denemek.Kullanılacak Adinkra sembollerinin (Örn: Sankofa, Gye Nyame) anlamlarını ve görsellerini içeren sunum materyalini hazırlamak.Kesici aletlerin kullanımında uyulması gereken güvenlik prosedürlerini belirlemek.</a:t>
            </a:r>
          </a:p>
          <a:p>
            <a:pPr algn="l">
              <a:lnSpc>
                <a:spcPts val="2294"/>
              </a:lnSpc>
              <a:spcBef>
                <a:spcPct val="0"/>
              </a:spcBef>
            </a:pPr>
            <a:r>
              <a:rPr lang="en-US" sz="1638" b="1" spc="-65">
                <a:solidFill>
                  <a:srgbClr val="000000"/>
                </a:solidFill>
                <a:latin typeface="Inter Bold"/>
                <a:ea typeface="Inter Bold"/>
                <a:cs typeface="Inter Bold"/>
                <a:sym typeface="Inter Bold"/>
              </a:rPr>
              <a:t>Öğrencinin Hazırlığı:</a:t>
            </a:r>
            <a:r>
              <a:rPr lang="en-US" sz="1638" spc="-65">
                <a:solidFill>
                  <a:srgbClr val="000000"/>
                </a:solidFill>
                <a:latin typeface="Inter"/>
                <a:ea typeface="Inter"/>
                <a:cs typeface="Inter"/>
                <a:sym typeface="Inter"/>
              </a:rPr>
              <a:t> Dersten önce Gana veya Afrika kültürü hakkında kısa bir araştırma yapmak (isteğe bağlı).Kendisini en iyi tanımlayan felsefi bir kavramı veya ahlaki bir ilkeyi seçip derse gelmek</a:t>
            </a:r>
          </a:p>
        </p:txBody>
      </p:sp>
      <p:sp>
        <p:nvSpPr>
          <p:cNvPr id="3" name="TextBox 3"/>
          <p:cNvSpPr txBox="1"/>
          <p:nvPr/>
        </p:nvSpPr>
        <p:spPr>
          <a:xfrm>
            <a:off x="4397520" y="11791950"/>
            <a:ext cx="10128344" cy="636372"/>
          </a:xfrm>
          <a:prstGeom prst="rect">
            <a:avLst/>
          </a:prstGeom>
        </p:spPr>
        <p:txBody>
          <a:bodyPr lIns="0" tIns="0" rIns="0" bIns="0" rtlCol="0" anchor="t">
            <a:spAutoFit/>
          </a:bodyPr>
          <a:lstStyle/>
          <a:p>
            <a:pPr algn="l">
              <a:lnSpc>
                <a:spcPts val="2595"/>
              </a:lnSpc>
              <a:spcBef>
                <a:spcPct val="0"/>
              </a:spcBef>
            </a:pPr>
            <a:r>
              <a:rPr lang="en-US" sz="1853" spc="-74">
                <a:solidFill>
                  <a:srgbClr val="000000"/>
                </a:solidFill>
                <a:latin typeface="Inter"/>
                <a:ea typeface="Inter"/>
                <a:cs typeface="Inter"/>
                <a:sym typeface="Inter"/>
              </a:rPr>
              <a:t> </a:t>
            </a:r>
            <a:r>
              <a:rPr lang="en-US" sz="1853" b="1" spc="-74">
                <a:solidFill>
                  <a:srgbClr val="000000"/>
                </a:solidFill>
                <a:latin typeface="Inter Bold"/>
                <a:ea typeface="Inter Bold"/>
                <a:cs typeface="Inter Bold"/>
                <a:sym typeface="Inter Bold"/>
              </a:rPr>
              <a:t>Çalışma Alanı:</a:t>
            </a:r>
            <a:r>
              <a:rPr lang="en-US" sz="1853" spc="-74">
                <a:solidFill>
                  <a:srgbClr val="000000"/>
                </a:solidFill>
                <a:latin typeface="Inter"/>
                <a:ea typeface="Inter"/>
                <a:cs typeface="Inter"/>
                <a:sym typeface="Inter"/>
              </a:rPr>
              <a:t> Çalışma masaları gazetelerle veya örtülerle korunmalı, baskıdan sonra ellerin temizlenmesi için su ve sabun hazır bulundurulmalıdır.</a:t>
            </a:r>
          </a:p>
        </p:txBody>
      </p:sp>
      <p:sp>
        <p:nvSpPr>
          <p:cNvPr id="4" name="TextBox 4"/>
          <p:cNvSpPr txBox="1"/>
          <p:nvPr/>
        </p:nvSpPr>
        <p:spPr>
          <a:xfrm>
            <a:off x="4397520" y="493490"/>
            <a:ext cx="1675297" cy="420910"/>
          </a:xfrm>
          <a:prstGeom prst="rect">
            <a:avLst/>
          </a:prstGeom>
        </p:spPr>
        <p:txBody>
          <a:bodyPr lIns="0" tIns="0" rIns="0" bIns="0" rtlCol="0" anchor="t">
            <a:spAutoFit/>
          </a:bodyPr>
          <a:lstStyle/>
          <a:p>
            <a:pPr algn="ctr">
              <a:lnSpc>
                <a:spcPts val="3412"/>
              </a:lnSpc>
              <a:spcBef>
                <a:spcPct val="0"/>
              </a:spcBef>
            </a:pPr>
            <a:r>
              <a:rPr lang="en-US" sz="2437" spc="-97">
                <a:solidFill>
                  <a:srgbClr val="000000"/>
                </a:solidFill>
                <a:latin typeface="Inter"/>
                <a:ea typeface="Inter"/>
                <a:cs typeface="Inter"/>
                <a:sym typeface="Inter"/>
              </a:rPr>
              <a:t>DERS PLANI</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EFEEEC"/>
        </a:solidFill>
        <a:effectLst/>
      </p:bgPr>
    </p:bg>
    <p:spTree>
      <p:nvGrpSpPr>
        <p:cNvPr id="1" name=""/>
        <p:cNvGrpSpPr/>
        <p:nvPr/>
      </p:nvGrpSpPr>
      <p:grpSpPr>
        <a:xfrm>
          <a:off x="0" y="0"/>
          <a:ext cx="0" cy="0"/>
          <a:chOff x="0" y="0"/>
          <a:chExt cx="0" cy="0"/>
        </a:xfrm>
      </p:grpSpPr>
      <p:sp>
        <p:nvSpPr>
          <p:cNvPr id="2" name="TextBox 2"/>
          <p:cNvSpPr txBox="1"/>
          <p:nvPr/>
        </p:nvSpPr>
        <p:spPr>
          <a:xfrm>
            <a:off x="4257675" y="756285"/>
            <a:ext cx="10029825" cy="11308080"/>
          </a:xfrm>
          <a:prstGeom prst="rect">
            <a:avLst/>
          </a:prstGeom>
        </p:spPr>
        <p:txBody>
          <a:bodyPr lIns="0" tIns="0" rIns="0" bIns="0" rtlCol="0" anchor="t">
            <a:spAutoFit/>
          </a:bodyPr>
          <a:lstStyle/>
          <a:p>
            <a:pPr algn="l">
              <a:lnSpc>
                <a:spcPts val="2520"/>
              </a:lnSpc>
              <a:spcBef>
                <a:spcPct val="0"/>
              </a:spcBef>
            </a:pPr>
            <a:r>
              <a:rPr lang="en-US" sz="1800" spc="-72">
                <a:solidFill>
                  <a:srgbClr val="000000"/>
                </a:solidFill>
                <a:latin typeface="Inter"/>
                <a:ea typeface="Inter"/>
                <a:cs typeface="Inter"/>
                <a:sym typeface="Inter"/>
              </a:rPr>
              <a:t>TARİH:17 kasım Çarşamba 2025</a:t>
            </a:r>
          </a:p>
          <a:p>
            <a:pPr algn="l">
              <a:lnSpc>
                <a:spcPts val="2520"/>
              </a:lnSpc>
              <a:spcBef>
                <a:spcPct val="0"/>
              </a:spcBef>
            </a:pPr>
            <a:r>
              <a:rPr lang="en-US" sz="1800" b="1" spc="-72">
                <a:solidFill>
                  <a:srgbClr val="000000"/>
                </a:solidFill>
                <a:latin typeface="Inter Bold"/>
                <a:ea typeface="Inter Bold"/>
                <a:cs typeface="Inter Bold"/>
                <a:sym typeface="Inter Bold"/>
              </a:rPr>
              <a:t>DERS</a:t>
            </a:r>
            <a:r>
              <a:rPr lang="en-US" sz="1800" spc="-72">
                <a:solidFill>
                  <a:srgbClr val="000000"/>
                </a:solidFill>
                <a:latin typeface="Inter"/>
                <a:ea typeface="Inter"/>
                <a:cs typeface="Inter"/>
                <a:sym typeface="Inter"/>
              </a:rPr>
              <a:t>:resim iş eğitimi</a:t>
            </a:r>
          </a:p>
          <a:p>
            <a:pPr algn="l">
              <a:lnSpc>
                <a:spcPts val="2520"/>
              </a:lnSpc>
              <a:spcBef>
                <a:spcPct val="0"/>
              </a:spcBef>
            </a:pPr>
            <a:r>
              <a:rPr lang="en-US" sz="1800" b="1" spc="-72">
                <a:solidFill>
                  <a:srgbClr val="000000"/>
                </a:solidFill>
                <a:latin typeface="Inter Bold"/>
                <a:ea typeface="Inter Bold"/>
                <a:cs typeface="Inter Bold"/>
                <a:sym typeface="Inter Bold"/>
              </a:rPr>
              <a:t>SINIF:</a:t>
            </a:r>
            <a:r>
              <a:rPr lang="en-US" sz="1800" spc="-72">
                <a:solidFill>
                  <a:srgbClr val="000000"/>
                </a:solidFill>
                <a:latin typeface="Inter"/>
                <a:ea typeface="Inter"/>
                <a:cs typeface="Inter"/>
                <a:sym typeface="Inter"/>
              </a:rPr>
              <a:t>6. SINIF</a:t>
            </a:r>
          </a:p>
          <a:p>
            <a:pPr algn="l">
              <a:lnSpc>
                <a:spcPts val="2520"/>
              </a:lnSpc>
              <a:spcBef>
                <a:spcPct val="0"/>
              </a:spcBef>
            </a:pPr>
            <a:r>
              <a:rPr lang="en-US" sz="1800" b="1" spc="-72">
                <a:solidFill>
                  <a:srgbClr val="000000"/>
                </a:solidFill>
                <a:latin typeface="Inter Bold"/>
                <a:ea typeface="Inter Bold"/>
                <a:cs typeface="Inter Bold"/>
                <a:sym typeface="Inter Bold"/>
              </a:rPr>
              <a:t>KONU:</a:t>
            </a:r>
          </a:p>
          <a:p>
            <a:pPr algn="l">
              <a:lnSpc>
                <a:spcPts val="2520"/>
              </a:lnSpc>
              <a:spcBef>
                <a:spcPct val="0"/>
              </a:spcBef>
            </a:pPr>
            <a:r>
              <a:rPr lang="en-US" sz="1800" b="1" spc="-72">
                <a:solidFill>
                  <a:srgbClr val="000000"/>
                </a:solidFill>
                <a:latin typeface="Inter Bold"/>
                <a:ea typeface="Inter Bold"/>
                <a:cs typeface="Inter Bold"/>
                <a:sym typeface="Inter Bold"/>
              </a:rPr>
              <a:t>SÜRE:</a:t>
            </a:r>
          </a:p>
          <a:p>
            <a:pPr algn="l">
              <a:lnSpc>
                <a:spcPts val="2520"/>
              </a:lnSpc>
              <a:spcBef>
                <a:spcPct val="0"/>
              </a:spcBef>
            </a:pPr>
            <a:r>
              <a:rPr lang="en-US" sz="1800" b="1" spc="-72">
                <a:solidFill>
                  <a:srgbClr val="000000"/>
                </a:solidFill>
                <a:latin typeface="Inter Bold"/>
                <a:ea typeface="Inter Bold"/>
                <a:cs typeface="Inter Bold"/>
                <a:sym typeface="Inter Bold"/>
              </a:rPr>
              <a:t>YÖNTEM VE TEKNİKLER</a:t>
            </a:r>
            <a:r>
              <a:rPr lang="en-US" sz="1800" spc="-72">
                <a:solidFill>
                  <a:srgbClr val="000000"/>
                </a:solidFill>
                <a:latin typeface="Inter"/>
                <a:ea typeface="Inter"/>
                <a:cs typeface="Inter"/>
                <a:sym typeface="Inter"/>
              </a:rPr>
              <a:t>: damgayı yapmak için keçeye basmak istenilen sembol çizilecek 5 kat kesilecek ve beyaz köpüğe yapıştırılacak oluşturulan bu damga siyah boyaya batırılacak ve bez parçasına ritmik şekilde basılacak.</a:t>
            </a:r>
          </a:p>
          <a:p>
            <a:pPr algn="l">
              <a:lnSpc>
                <a:spcPts val="2520"/>
              </a:lnSpc>
              <a:spcBef>
                <a:spcPct val="0"/>
              </a:spcBef>
            </a:pPr>
            <a:r>
              <a:rPr lang="en-US" sz="1800" b="1" spc="-72">
                <a:solidFill>
                  <a:srgbClr val="000000"/>
                </a:solidFill>
                <a:latin typeface="Inter Bold"/>
                <a:ea typeface="Inter Bold"/>
                <a:cs typeface="Inter Bold"/>
                <a:sym typeface="Inter Bold"/>
              </a:rPr>
              <a:t>AMAÇLAR:</a:t>
            </a:r>
            <a:r>
              <a:rPr lang="en-US" sz="1800" spc="-72">
                <a:solidFill>
                  <a:srgbClr val="000000"/>
                </a:solidFill>
                <a:latin typeface="Inter"/>
                <a:ea typeface="Inter"/>
                <a:cs typeface="Inter"/>
                <a:sym typeface="Inter"/>
              </a:rPr>
              <a:t> Amaçlar (Genel Hedefler)</a:t>
            </a:r>
          </a:p>
          <a:p>
            <a:pPr algn="l">
              <a:lnSpc>
                <a:spcPts val="2520"/>
              </a:lnSpc>
              <a:spcBef>
                <a:spcPct val="0"/>
              </a:spcBef>
            </a:pPr>
            <a:r>
              <a:rPr lang="en-US" sz="1800" spc="-72">
                <a:solidFill>
                  <a:srgbClr val="000000"/>
                </a:solidFill>
                <a:latin typeface="Inter"/>
                <a:ea typeface="Inter"/>
                <a:cs typeface="Inter"/>
                <a:sym typeface="Inter"/>
              </a:rPr>
              <a:t>Öğrencinin, Afrika kültüründe (Gana/Ashanti) sanatın sadece dekorasyon değil, felsefi ve toplumsal bir dil olarak kullanıldığını anlaması.</a:t>
            </a:r>
          </a:p>
          <a:p>
            <a:pPr algn="l">
              <a:lnSpc>
                <a:spcPts val="2520"/>
              </a:lnSpc>
              <a:spcBef>
                <a:spcPct val="0"/>
              </a:spcBef>
            </a:pPr>
            <a:r>
              <a:rPr lang="en-US" sz="1800" spc="-72">
                <a:solidFill>
                  <a:srgbClr val="000000"/>
                </a:solidFill>
                <a:latin typeface="Inter"/>
                <a:ea typeface="Inter"/>
                <a:cs typeface="Inter"/>
                <a:sym typeface="Inter"/>
              </a:rPr>
              <a:t>Öğrencinin, geleneksel bir teknik olan damgalamayı kullanarak, kendi özgün felsefi kavramlarını temsil eden ürünler ortaya koyması.</a:t>
            </a:r>
          </a:p>
          <a:p>
            <a:pPr algn="l">
              <a:lnSpc>
                <a:spcPts val="2520"/>
              </a:lnSpc>
              <a:spcBef>
                <a:spcPct val="0"/>
              </a:spcBef>
            </a:pPr>
            <a:r>
              <a:rPr lang="en-US" sz="1800" spc="-72">
                <a:solidFill>
                  <a:srgbClr val="000000"/>
                </a:solidFill>
                <a:latin typeface="Inter"/>
                <a:ea typeface="Inter"/>
                <a:cs typeface="Inter"/>
                <a:sym typeface="Inter"/>
              </a:rPr>
              <a:t>Öğrencinin, bir yüzeyde ritim, tekrar ve düzen gibi temel tasarım prensiplerini uygulaması.</a:t>
            </a:r>
          </a:p>
          <a:p>
            <a:pPr algn="l">
              <a:lnSpc>
                <a:spcPts val="2520"/>
              </a:lnSpc>
              <a:spcBef>
                <a:spcPct val="0"/>
              </a:spcBef>
            </a:pPr>
            <a:r>
              <a:rPr lang="en-US" sz="1800" spc="-72">
                <a:solidFill>
                  <a:srgbClr val="000000"/>
                </a:solidFill>
                <a:latin typeface="Inter"/>
                <a:ea typeface="Inter"/>
                <a:cs typeface="Inter"/>
                <a:sym typeface="Inter"/>
              </a:rPr>
              <a:t> </a:t>
            </a:r>
          </a:p>
          <a:p>
            <a:pPr algn="l">
              <a:lnSpc>
                <a:spcPts val="2520"/>
              </a:lnSpc>
              <a:spcBef>
                <a:spcPct val="0"/>
              </a:spcBef>
            </a:pPr>
            <a:r>
              <a:rPr lang="en-US" sz="1800" b="1" spc="-72">
                <a:solidFill>
                  <a:srgbClr val="000000"/>
                </a:solidFill>
                <a:latin typeface="Inter Bold"/>
                <a:ea typeface="Inter Bold"/>
                <a:cs typeface="Inter Bold"/>
                <a:sym typeface="Inter Bold"/>
              </a:rPr>
              <a:t>DAVRANIŞLAR :</a:t>
            </a:r>
            <a:r>
              <a:rPr lang="en-US" sz="1800" spc="-72">
                <a:solidFill>
                  <a:srgbClr val="000000"/>
                </a:solidFill>
                <a:latin typeface="Inter"/>
                <a:ea typeface="Inter"/>
                <a:cs typeface="Inter"/>
                <a:sym typeface="Inter"/>
              </a:rPr>
              <a:t> Gana'nın tarihi ve Ashanti Krallığı'nın Adinkra sanatındaki rolünü temel düzeyde açıklayabilir.</a:t>
            </a:r>
          </a:p>
          <a:p>
            <a:pPr algn="l">
              <a:lnSpc>
                <a:spcPts val="2520"/>
              </a:lnSpc>
              <a:spcBef>
                <a:spcPct val="0"/>
              </a:spcBef>
            </a:pPr>
            <a:r>
              <a:rPr lang="en-US" sz="1800" spc="-72">
                <a:solidFill>
                  <a:srgbClr val="000000"/>
                </a:solidFill>
                <a:latin typeface="Inter"/>
                <a:ea typeface="Inter"/>
                <a:cs typeface="Inter"/>
                <a:sym typeface="Inter"/>
              </a:rPr>
              <a:t>Adinkra sembollerini yorumlayarak, her sembolün ardındaki ahlaki/felsefi anlamı açıklayabilir.</a:t>
            </a:r>
          </a:p>
          <a:p>
            <a:pPr algn="l">
              <a:lnSpc>
                <a:spcPts val="2520"/>
              </a:lnSpc>
              <a:spcBef>
                <a:spcPct val="0"/>
              </a:spcBef>
            </a:pPr>
            <a:r>
              <a:rPr lang="en-US" sz="1800" spc="-72">
                <a:solidFill>
                  <a:srgbClr val="000000"/>
                </a:solidFill>
                <a:latin typeface="Inter"/>
                <a:ea typeface="Inter"/>
                <a:cs typeface="Inter"/>
                <a:sym typeface="Inter"/>
              </a:rPr>
              <a:t>Kendi seçtiği bir değeri temsil eden, geometrik ve stilize bir sembol tasarlar.</a:t>
            </a:r>
          </a:p>
          <a:p>
            <a:pPr algn="l">
              <a:lnSpc>
                <a:spcPts val="2520"/>
              </a:lnSpc>
              <a:spcBef>
                <a:spcPct val="0"/>
              </a:spcBef>
            </a:pPr>
            <a:r>
              <a:rPr lang="en-US" sz="1800" spc="-72">
                <a:solidFill>
                  <a:srgbClr val="000000"/>
                </a:solidFill>
                <a:latin typeface="Inter"/>
                <a:ea typeface="Inter"/>
                <a:cs typeface="Inter"/>
                <a:sym typeface="Inter"/>
              </a:rPr>
              <a:t>Patates veya köpük kullanarak damga oyma işlemini gerçekleştirir.</a:t>
            </a:r>
          </a:p>
          <a:p>
            <a:pPr algn="l">
              <a:lnSpc>
                <a:spcPts val="2520"/>
              </a:lnSpc>
              <a:spcBef>
                <a:spcPct val="0"/>
              </a:spcBef>
            </a:pPr>
            <a:r>
              <a:rPr lang="en-US" sz="1800" spc="-72">
                <a:solidFill>
                  <a:srgbClr val="000000"/>
                </a:solidFill>
                <a:latin typeface="Inter"/>
                <a:ea typeface="Inter"/>
                <a:cs typeface="Inter"/>
                <a:sym typeface="Inter"/>
              </a:rPr>
              <a:t>Basılı desenlerde ritim, tekrar ve düzen unsurlarını estetik bir uyum içinde uygular.</a:t>
            </a:r>
          </a:p>
          <a:p>
            <a:pPr algn="l">
              <a:lnSpc>
                <a:spcPts val="2520"/>
              </a:lnSpc>
              <a:spcBef>
                <a:spcPct val="0"/>
              </a:spcBef>
            </a:pPr>
            <a:r>
              <a:rPr lang="en-US" sz="1800" spc="-72">
                <a:solidFill>
                  <a:srgbClr val="000000"/>
                </a:solidFill>
                <a:latin typeface="Inter"/>
                <a:ea typeface="Inter"/>
                <a:cs typeface="Inter"/>
                <a:sym typeface="Inter"/>
              </a:rPr>
              <a:t> </a:t>
            </a:r>
          </a:p>
          <a:p>
            <a:pPr algn="l">
              <a:lnSpc>
                <a:spcPts val="2520"/>
              </a:lnSpc>
              <a:spcBef>
                <a:spcPct val="0"/>
              </a:spcBef>
            </a:pPr>
            <a:r>
              <a:rPr lang="en-US" sz="1800" b="1" spc="-72">
                <a:solidFill>
                  <a:srgbClr val="000000"/>
                </a:solidFill>
                <a:latin typeface="Inter Bold"/>
                <a:ea typeface="Inter Bold"/>
                <a:cs typeface="Inter Bold"/>
                <a:sym typeface="Inter Bold"/>
              </a:rPr>
              <a:t>İŞLENİŞ:</a:t>
            </a:r>
            <a:r>
              <a:rPr lang="en-US" sz="1800" spc="-72">
                <a:solidFill>
                  <a:srgbClr val="000000"/>
                </a:solidFill>
                <a:latin typeface="Inter"/>
                <a:ea typeface="Inter"/>
                <a:cs typeface="Inter"/>
                <a:sym typeface="Inter"/>
              </a:rPr>
              <a:t> Gana/Ashanti Krallığı'nın konumu ve Adinkra'nın siyasi kökeni (Ashanti-Gyamana Savaşı) anlatılır. Adinkra kumaşı görseli gösterilir.Buluş Yolu kullanılarak, sembolleringörselleri gösterilir. Öğrencilerden sembolün biçiminden yola çıkarak anlamını tahmin etmeleri istenir. Öğrenci aktif katılır.Adinkra Aduro (mürekkep) ve calabash damgalarının yapımı hakkında bilgi verilir. Malzeme tanıtımı yapılır. </a:t>
            </a:r>
          </a:p>
          <a:p>
            <a:pPr algn="l">
              <a:lnSpc>
                <a:spcPts val="2520"/>
              </a:lnSpc>
              <a:spcBef>
                <a:spcPct val="0"/>
              </a:spcBef>
            </a:pPr>
            <a:r>
              <a:rPr lang="en-US" sz="1800" spc="-72">
                <a:solidFill>
                  <a:srgbClr val="000000"/>
                </a:solidFill>
                <a:latin typeface="Inter"/>
                <a:ea typeface="Inter"/>
                <a:cs typeface="Inter"/>
                <a:sym typeface="Inter"/>
              </a:rPr>
              <a:t>Öğrenciler, kendi hayat felsefelerini (Örn: Azim, Dürüstlük) temsil eden bir kavram seçer ve bu kavramı yansıtacak geometrik bir sembol tasarlar. </a:t>
            </a:r>
          </a:p>
          <a:p>
            <a:pPr algn="l">
              <a:lnSpc>
                <a:spcPts val="2520"/>
              </a:lnSpc>
              <a:spcBef>
                <a:spcPct val="0"/>
              </a:spcBef>
            </a:pPr>
            <a:r>
              <a:rPr lang="en-US" sz="1800" spc="-72">
                <a:solidFill>
                  <a:srgbClr val="000000"/>
                </a:solidFill>
                <a:latin typeface="Inter"/>
                <a:ea typeface="Inter"/>
                <a:cs typeface="Inter"/>
                <a:sym typeface="Inter"/>
              </a:rPr>
              <a:t> Öğrenciler, gösterilen yöntemle damgalarını hazırlar. Damgaları siyah boyaya batırıp, kumaş üzerine ritmik ve düzenli bir şekilde basarak Adinkra baskılarını tamamlarlar.</a:t>
            </a:r>
          </a:p>
          <a:p>
            <a:pPr algn="l">
              <a:lnSpc>
                <a:spcPts val="2520"/>
              </a:lnSpc>
              <a:spcBef>
                <a:spcPct val="0"/>
              </a:spcBef>
            </a:pPr>
            <a:r>
              <a:rPr lang="en-US" sz="1800" b="1" spc="-72">
                <a:solidFill>
                  <a:srgbClr val="000000"/>
                </a:solidFill>
                <a:latin typeface="Inter Bold"/>
                <a:ea typeface="Inter Bold"/>
                <a:cs typeface="Inter Bold"/>
                <a:sym typeface="Inter Bold"/>
              </a:rPr>
              <a:t>DEĞERLENDİRME:</a:t>
            </a:r>
            <a:r>
              <a:rPr lang="en-US" sz="1800" spc="-72">
                <a:solidFill>
                  <a:srgbClr val="000000"/>
                </a:solidFill>
                <a:latin typeface="Inter"/>
                <a:ea typeface="Inter"/>
                <a:cs typeface="Inter"/>
                <a:sym typeface="Inter"/>
              </a:rPr>
              <a:t> Sözlü Geri Bildirim Öğrencinin seçtiği sembolün anlamını ve tasarım gerekçesini açıklayabilmesi.</a:t>
            </a:r>
          </a:p>
          <a:p>
            <a:pPr algn="l">
              <a:lnSpc>
                <a:spcPts val="2520"/>
              </a:lnSpc>
              <a:spcBef>
                <a:spcPct val="0"/>
              </a:spcBef>
            </a:pPr>
            <a:r>
              <a:rPr lang="en-US" sz="1800" spc="-72">
                <a:solidFill>
                  <a:srgbClr val="000000"/>
                </a:solidFill>
                <a:latin typeface="Inter"/>
                <a:ea typeface="Inter"/>
                <a:cs typeface="Inter"/>
                <a:sym typeface="Inter"/>
              </a:rPr>
              <a:t>Baskıdaki ritim, tekrar ve düzenin başarılı bir şekilde uygulanması; oyma işleminin titizliği.</a:t>
            </a:r>
          </a:p>
          <a:p>
            <a:pPr algn="l">
              <a:lnSpc>
                <a:spcPts val="2520"/>
              </a:lnSpc>
              <a:spcBef>
                <a:spcPct val="0"/>
              </a:spcBef>
            </a:pPr>
            <a:r>
              <a:rPr lang="en-US" sz="1800" spc="-72">
                <a:solidFill>
                  <a:srgbClr val="000000"/>
                </a:solidFill>
                <a:latin typeface="Inter"/>
                <a:ea typeface="Inter"/>
                <a:cs typeface="Inter"/>
                <a:sym typeface="Inter"/>
              </a:rPr>
              <a:t>Öğrencinin malzeme kullanımında disiplin göstermesi ve yönergelere uyması. Öğrencinin geometrik stilizasyon ve baskı ritmi kazanımlarını ne ölçüde sağladığı.</a:t>
            </a:r>
          </a:p>
        </p:txBody>
      </p:sp>
      <p:sp>
        <p:nvSpPr>
          <p:cNvPr id="3" name="TextBox 3"/>
          <p:cNvSpPr txBox="1"/>
          <p:nvPr/>
        </p:nvSpPr>
        <p:spPr>
          <a:xfrm>
            <a:off x="4514850" y="224146"/>
            <a:ext cx="2075855" cy="423858"/>
          </a:xfrm>
          <a:prstGeom prst="rect">
            <a:avLst/>
          </a:prstGeom>
        </p:spPr>
        <p:txBody>
          <a:bodyPr lIns="0" tIns="0" rIns="0" bIns="0" rtlCol="0" anchor="t">
            <a:spAutoFit/>
          </a:bodyPr>
          <a:lstStyle/>
          <a:p>
            <a:pPr algn="ctr">
              <a:lnSpc>
                <a:spcPts val="3412"/>
              </a:lnSpc>
              <a:spcBef>
                <a:spcPct val="0"/>
              </a:spcBef>
            </a:pPr>
            <a:r>
              <a:rPr lang="en-US" sz="2437" spc="-97">
                <a:solidFill>
                  <a:srgbClr val="000000"/>
                </a:solidFill>
                <a:latin typeface="Inter"/>
                <a:ea typeface="Inter"/>
                <a:cs typeface="Inter"/>
                <a:sym typeface="Inter"/>
              </a:rPr>
              <a:t>GÜNLÜK PLAN</a:t>
            </a:r>
          </a:p>
        </p:txBody>
      </p:sp>
      <p:sp>
        <p:nvSpPr>
          <p:cNvPr id="4" name="TextBox 4"/>
          <p:cNvSpPr txBox="1"/>
          <p:nvPr/>
        </p:nvSpPr>
        <p:spPr>
          <a:xfrm>
            <a:off x="5115053" y="1967666"/>
            <a:ext cx="2951304" cy="338504"/>
          </a:xfrm>
          <a:prstGeom prst="rect">
            <a:avLst/>
          </a:prstGeom>
        </p:spPr>
        <p:txBody>
          <a:bodyPr lIns="0" tIns="0" rIns="0" bIns="0" rtlCol="0" anchor="t">
            <a:spAutoFit/>
          </a:bodyPr>
          <a:lstStyle/>
          <a:p>
            <a:pPr algn="ctr">
              <a:lnSpc>
                <a:spcPts val="2795"/>
              </a:lnSpc>
              <a:spcBef>
                <a:spcPct val="0"/>
              </a:spcBef>
            </a:pPr>
            <a:r>
              <a:rPr lang="en-US" sz="1996" spc="-79">
                <a:solidFill>
                  <a:srgbClr val="000000"/>
                </a:solidFill>
                <a:latin typeface="Inter"/>
                <a:ea typeface="Inter"/>
                <a:cs typeface="Inter"/>
                <a:sym typeface="Inter"/>
              </a:rPr>
              <a:t>40X2  dakika (2 ders saati)</a:t>
            </a:r>
          </a:p>
        </p:txBody>
      </p:sp>
      <p:sp>
        <p:nvSpPr>
          <p:cNvPr id="5" name="TextBox 5"/>
          <p:cNvSpPr txBox="1"/>
          <p:nvPr/>
        </p:nvSpPr>
        <p:spPr>
          <a:xfrm>
            <a:off x="5214093" y="1646852"/>
            <a:ext cx="2753224" cy="358914"/>
          </a:xfrm>
          <a:prstGeom prst="rect">
            <a:avLst/>
          </a:prstGeom>
        </p:spPr>
        <p:txBody>
          <a:bodyPr lIns="0" tIns="0" rIns="0" bIns="0" rtlCol="0" anchor="t">
            <a:spAutoFit/>
          </a:bodyPr>
          <a:lstStyle/>
          <a:p>
            <a:pPr algn="ctr">
              <a:lnSpc>
                <a:spcPts val="2896"/>
              </a:lnSpc>
              <a:spcBef>
                <a:spcPct val="0"/>
              </a:spcBef>
            </a:pPr>
            <a:r>
              <a:rPr lang="en-US" sz="2069" spc="-82">
                <a:solidFill>
                  <a:srgbClr val="000000"/>
                </a:solidFill>
                <a:latin typeface="Inter"/>
                <a:ea typeface="Inter"/>
                <a:cs typeface="Inter"/>
                <a:sym typeface="Inter"/>
              </a:rPr>
              <a:t>desenle anlatılan bilgelik</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EFEEEC"/>
        </a:solidFill>
        <a:effectLst/>
      </p:bgPr>
    </p:bg>
    <p:spTree>
      <p:nvGrpSpPr>
        <p:cNvPr id="1" name=""/>
        <p:cNvGrpSpPr/>
        <p:nvPr/>
      </p:nvGrpSpPr>
      <p:grpSpPr>
        <a:xfrm>
          <a:off x="0" y="0"/>
          <a:ext cx="0" cy="0"/>
          <a:chOff x="0" y="0"/>
          <a:chExt cx="0" cy="0"/>
        </a:xfrm>
      </p:grpSpPr>
      <p:sp>
        <p:nvSpPr>
          <p:cNvPr id="2" name="Freeform 2"/>
          <p:cNvSpPr/>
          <p:nvPr/>
        </p:nvSpPr>
        <p:spPr>
          <a:xfrm>
            <a:off x="-795734" y="1489220"/>
            <a:ext cx="20455993" cy="12367990"/>
          </a:xfrm>
          <a:custGeom>
            <a:avLst/>
            <a:gdLst/>
            <a:ahLst/>
            <a:cxnLst/>
            <a:rect l="l" t="t" r="r" b="b"/>
            <a:pathLst>
              <a:path w="20455993" h="12367990">
                <a:moveTo>
                  <a:pt x="0" y="0"/>
                </a:moveTo>
                <a:lnTo>
                  <a:pt x="20455993" y="0"/>
                </a:lnTo>
                <a:lnTo>
                  <a:pt x="20455993" y="12367990"/>
                </a:lnTo>
                <a:lnTo>
                  <a:pt x="0" y="12367990"/>
                </a:lnTo>
                <a:lnTo>
                  <a:pt x="0" y="0"/>
                </a:lnTo>
                <a:close/>
              </a:path>
            </a:pathLst>
          </a:custGeom>
          <a:blipFill>
            <a:blip r:embed="rId2">
              <a:alphaModFix amt="50000"/>
            </a:blip>
            <a:stretch>
              <a:fillRect l="-868" t="-1789" r="-868" b="-9687"/>
            </a:stretch>
          </a:blipFill>
        </p:spPr>
      </p:sp>
      <p:sp>
        <p:nvSpPr>
          <p:cNvPr id="3" name="TextBox 3"/>
          <p:cNvSpPr txBox="1"/>
          <p:nvPr/>
        </p:nvSpPr>
        <p:spPr>
          <a:xfrm>
            <a:off x="9118342" y="6256972"/>
            <a:ext cx="51316" cy="306705"/>
          </a:xfrm>
          <a:prstGeom prst="rect">
            <a:avLst/>
          </a:prstGeom>
        </p:spPr>
        <p:txBody>
          <a:bodyPr lIns="0" tIns="0" rIns="0" bIns="0" rtlCol="0" anchor="t">
            <a:spAutoFit/>
          </a:bodyPr>
          <a:lstStyle/>
          <a:p>
            <a:pPr algn="ctr">
              <a:lnSpc>
                <a:spcPts val="2520"/>
              </a:lnSpc>
              <a:spcBef>
                <a:spcPct val="0"/>
              </a:spcBef>
            </a:pPr>
            <a:r>
              <a:rPr lang="en-US" sz="1800" spc="-72">
                <a:solidFill>
                  <a:srgbClr val="403E3E"/>
                </a:solidFill>
                <a:latin typeface="Inter"/>
                <a:ea typeface="Inter"/>
                <a:cs typeface="Inter"/>
                <a:sym typeface="Inter"/>
              </a:rPr>
              <a:t>İ</a:t>
            </a:r>
          </a:p>
        </p:txBody>
      </p:sp>
      <p:grpSp>
        <p:nvGrpSpPr>
          <p:cNvPr id="4" name="Group 4"/>
          <p:cNvGrpSpPr/>
          <p:nvPr/>
        </p:nvGrpSpPr>
        <p:grpSpPr>
          <a:xfrm>
            <a:off x="-683127" y="4276136"/>
            <a:ext cx="18971127" cy="1879031"/>
            <a:chOff x="0" y="0"/>
            <a:chExt cx="4996511" cy="494889"/>
          </a:xfrm>
        </p:grpSpPr>
        <p:sp>
          <p:nvSpPr>
            <p:cNvPr id="5" name="Freeform 5"/>
            <p:cNvSpPr/>
            <p:nvPr/>
          </p:nvSpPr>
          <p:spPr>
            <a:xfrm>
              <a:off x="0" y="0"/>
              <a:ext cx="4996511" cy="494889"/>
            </a:xfrm>
            <a:custGeom>
              <a:avLst/>
              <a:gdLst/>
              <a:ahLst/>
              <a:cxnLst/>
              <a:rect l="l" t="t" r="r" b="b"/>
              <a:pathLst>
                <a:path w="4996511" h="494889">
                  <a:moveTo>
                    <a:pt x="0" y="0"/>
                  </a:moveTo>
                  <a:lnTo>
                    <a:pt x="4996511" y="0"/>
                  </a:lnTo>
                  <a:lnTo>
                    <a:pt x="4996511" y="494889"/>
                  </a:lnTo>
                  <a:lnTo>
                    <a:pt x="0" y="494889"/>
                  </a:lnTo>
                  <a:close/>
                </a:path>
              </a:pathLst>
            </a:custGeom>
            <a:solidFill>
              <a:srgbClr val="FFFFFF">
                <a:alpha val="80784"/>
              </a:srgbClr>
            </a:solidFill>
          </p:spPr>
        </p:sp>
        <p:sp>
          <p:nvSpPr>
            <p:cNvPr id="6" name="TextBox 6"/>
            <p:cNvSpPr txBox="1"/>
            <p:nvPr/>
          </p:nvSpPr>
          <p:spPr>
            <a:xfrm>
              <a:off x="0" y="-219075"/>
              <a:ext cx="4996511" cy="713964"/>
            </a:xfrm>
            <a:prstGeom prst="rect">
              <a:avLst/>
            </a:prstGeom>
          </p:spPr>
          <p:txBody>
            <a:bodyPr lIns="63500" tIns="63500" rIns="63500" bIns="63500" rtlCol="0" anchor="ctr"/>
            <a:lstStyle/>
            <a:p>
              <a:pPr algn="ctr">
                <a:lnSpc>
                  <a:spcPts val="7727"/>
                </a:lnSpc>
              </a:pPr>
              <a:r>
                <a:rPr lang="en-US" sz="4599" b="1" spc="869">
                  <a:solidFill>
                    <a:srgbClr val="000000">
                      <a:alpha val="80784"/>
                    </a:srgbClr>
                  </a:solidFill>
                  <a:latin typeface="Inter Bold"/>
                  <a:ea typeface="Inter Bold"/>
                  <a:cs typeface="Inter Bold"/>
                  <a:sym typeface="Inter Bold"/>
                </a:rPr>
                <a:t>UYGULAMA</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F5F3"/>
        </a:solidFill>
        <a:effectLst/>
      </p:bgPr>
    </p:bg>
    <p:spTree>
      <p:nvGrpSpPr>
        <p:cNvPr id="1" name=""/>
        <p:cNvGrpSpPr/>
        <p:nvPr/>
      </p:nvGrpSpPr>
      <p:grpSpPr>
        <a:xfrm>
          <a:off x="0" y="0"/>
          <a:ext cx="0" cy="0"/>
          <a:chOff x="0" y="0"/>
          <a:chExt cx="0" cy="0"/>
        </a:xfrm>
      </p:grpSpPr>
      <p:sp>
        <p:nvSpPr>
          <p:cNvPr id="2" name="Freeform 2"/>
          <p:cNvSpPr/>
          <p:nvPr/>
        </p:nvSpPr>
        <p:spPr>
          <a:xfrm>
            <a:off x="1681193" y="2314575"/>
            <a:ext cx="7080026" cy="8129231"/>
          </a:xfrm>
          <a:custGeom>
            <a:avLst/>
            <a:gdLst/>
            <a:ahLst/>
            <a:cxnLst/>
            <a:rect l="l" t="t" r="r" b="b"/>
            <a:pathLst>
              <a:path w="7080026" h="8129231">
                <a:moveTo>
                  <a:pt x="0" y="0"/>
                </a:moveTo>
                <a:lnTo>
                  <a:pt x="7080026" y="0"/>
                </a:lnTo>
                <a:lnTo>
                  <a:pt x="7080026" y="8129231"/>
                </a:lnTo>
                <a:lnTo>
                  <a:pt x="0" y="8129231"/>
                </a:lnTo>
                <a:lnTo>
                  <a:pt x="0" y="0"/>
                </a:lnTo>
                <a:close/>
              </a:path>
            </a:pathLst>
          </a:custGeom>
          <a:blipFill>
            <a:blip r:embed="rId2"/>
            <a:stretch>
              <a:fillRect l="-5532"/>
            </a:stretch>
          </a:blipFill>
        </p:spPr>
      </p:sp>
      <p:sp>
        <p:nvSpPr>
          <p:cNvPr id="3" name="Freeform 3"/>
          <p:cNvSpPr/>
          <p:nvPr/>
        </p:nvSpPr>
        <p:spPr>
          <a:xfrm>
            <a:off x="10502405" y="3717565"/>
            <a:ext cx="4622304" cy="5011310"/>
          </a:xfrm>
          <a:custGeom>
            <a:avLst/>
            <a:gdLst/>
            <a:ahLst/>
            <a:cxnLst/>
            <a:rect l="l" t="t" r="r" b="b"/>
            <a:pathLst>
              <a:path w="4622304" h="5011310">
                <a:moveTo>
                  <a:pt x="0" y="0"/>
                </a:moveTo>
                <a:lnTo>
                  <a:pt x="4622304" y="0"/>
                </a:lnTo>
                <a:lnTo>
                  <a:pt x="4622304" y="5011310"/>
                </a:lnTo>
                <a:lnTo>
                  <a:pt x="0" y="5011310"/>
                </a:lnTo>
                <a:lnTo>
                  <a:pt x="0" y="0"/>
                </a:lnTo>
                <a:close/>
              </a:path>
            </a:pathLst>
          </a:custGeom>
          <a:blipFill>
            <a:blip r:embed="rId3"/>
            <a:stretch>
              <a:fillRect/>
            </a:stretch>
          </a:blipFill>
        </p:spPr>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EFEEEC"/>
        </a:solidFill>
        <a:effectLst/>
      </p:bgPr>
    </p:bg>
    <p:spTree>
      <p:nvGrpSpPr>
        <p:cNvPr id="1" name=""/>
        <p:cNvGrpSpPr/>
        <p:nvPr/>
      </p:nvGrpSpPr>
      <p:grpSpPr>
        <a:xfrm>
          <a:off x="0" y="0"/>
          <a:ext cx="0" cy="0"/>
          <a:chOff x="0" y="0"/>
          <a:chExt cx="0" cy="0"/>
        </a:xfrm>
      </p:grpSpPr>
      <p:sp>
        <p:nvSpPr>
          <p:cNvPr id="2" name="Freeform 2"/>
          <p:cNvSpPr/>
          <p:nvPr/>
        </p:nvSpPr>
        <p:spPr>
          <a:xfrm rot="5400000">
            <a:off x="4008799" y="982600"/>
            <a:ext cx="9733217" cy="10893549"/>
          </a:xfrm>
          <a:custGeom>
            <a:avLst/>
            <a:gdLst/>
            <a:ahLst/>
            <a:cxnLst/>
            <a:rect l="l" t="t" r="r" b="b"/>
            <a:pathLst>
              <a:path w="9733217" h="10893549">
                <a:moveTo>
                  <a:pt x="0" y="0"/>
                </a:moveTo>
                <a:lnTo>
                  <a:pt x="9733216" y="0"/>
                </a:lnTo>
                <a:lnTo>
                  <a:pt x="9733216" y="10893550"/>
                </a:lnTo>
                <a:lnTo>
                  <a:pt x="0" y="10893550"/>
                </a:lnTo>
                <a:lnTo>
                  <a:pt x="0" y="0"/>
                </a:lnTo>
                <a:close/>
              </a:path>
            </a:pathLst>
          </a:custGeom>
          <a:blipFill>
            <a:blip r:embed="rId2"/>
            <a:stretch>
              <a:fillRect t="-23210" r="-3583" b="-189"/>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FEEEC"/>
        </a:solidFill>
        <a:effectLst/>
      </p:bgPr>
    </p:bg>
    <p:spTree>
      <p:nvGrpSpPr>
        <p:cNvPr id="1" name=""/>
        <p:cNvGrpSpPr/>
        <p:nvPr/>
      </p:nvGrpSpPr>
      <p:grpSpPr>
        <a:xfrm>
          <a:off x="0" y="0"/>
          <a:ext cx="0" cy="0"/>
          <a:chOff x="0" y="0"/>
          <a:chExt cx="0" cy="0"/>
        </a:xfrm>
      </p:grpSpPr>
      <p:sp>
        <p:nvSpPr>
          <p:cNvPr id="2" name="Freeform 2"/>
          <p:cNvSpPr/>
          <p:nvPr/>
        </p:nvSpPr>
        <p:spPr>
          <a:xfrm>
            <a:off x="10246531" y="3139195"/>
            <a:ext cx="7332488" cy="5499366"/>
          </a:xfrm>
          <a:custGeom>
            <a:avLst/>
            <a:gdLst/>
            <a:ahLst/>
            <a:cxnLst/>
            <a:rect l="l" t="t" r="r" b="b"/>
            <a:pathLst>
              <a:path w="7332488" h="5499366">
                <a:moveTo>
                  <a:pt x="0" y="0"/>
                </a:moveTo>
                <a:lnTo>
                  <a:pt x="7332488" y="0"/>
                </a:lnTo>
                <a:lnTo>
                  <a:pt x="7332488" y="5499366"/>
                </a:lnTo>
                <a:lnTo>
                  <a:pt x="0" y="5499366"/>
                </a:lnTo>
                <a:lnTo>
                  <a:pt x="0" y="0"/>
                </a:lnTo>
                <a:close/>
              </a:path>
            </a:pathLst>
          </a:custGeom>
          <a:blipFill>
            <a:blip r:embed="rId2"/>
            <a:stretch>
              <a:fillRect/>
            </a:stretch>
          </a:blipFill>
        </p:spPr>
      </p:sp>
      <p:sp>
        <p:nvSpPr>
          <p:cNvPr id="3" name="TextBox 3"/>
          <p:cNvSpPr txBox="1"/>
          <p:nvPr/>
        </p:nvSpPr>
        <p:spPr>
          <a:xfrm>
            <a:off x="884392" y="3101095"/>
            <a:ext cx="8722414" cy="4078605"/>
          </a:xfrm>
          <a:prstGeom prst="rect">
            <a:avLst/>
          </a:prstGeom>
        </p:spPr>
        <p:txBody>
          <a:bodyPr lIns="0" tIns="0" rIns="0" bIns="0" rtlCol="0" anchor="t">
            <a:spAutoFit/>
          </a:bodyPr>
          <a:lstStyle/>
          <a:p>
            <a:pPr algn="l">
              <a:lnSpc>
                <a:spcPts val="2520"/>
              </a:lnSpc>
              <a:spcBef>
                <a:spcPct val="0"/>
              </a:spcBef>
            </a:pPr>
            <a:r>
              <a:rPr lang="en-US" sz="1800" b="1" spc="-72">
                <a:solidFill>
                  <a:srgbClr val="A41D10"/>
                </a:solidFill>
                <a:latin typeface="Inter Bold"/>
                <a:ea typeface="Inter Bold"/>
                <a:cs typeface="Inter Bold"/>
                <a:sym typeface="Inter Bold"/>
              </a:rPr>
              <a:t>SIYASI VE İDARI YAPI</a:t>
            </a:r>
          </a:p>
          <a:p>
            <a:pPr algn="l">
              <a:lnSpc>
                <a:spcPts val="2520"/>
              </a:lnSpc>
              <a:spcBef>
                <a:spcPct val="0"/>
              </a:spcBef>
            </a:pPr>
            <a:r>
              <a:rPr lang="en-US" sz="1800" spc="-72">
                <a:solidFill>
                  <a:srgbClr val="000000"/>
                </a:solidFill>
                <a:latin typeface="Inter"/>
                <a:ea typeface="Inter"/>
                <a:cs typeface="Inter"/>
                <a:sym typeface="Inter"/>
              </a:rPr>
              <a:t>Gana, Afrika'daki en istikrarlı demokrasilerden biri olarak kabul edilir.</a:t>
            </a:r>
          </a:p>
          <a:p>
            <a:pPr algn="l">
              <a:lnSpc>
                <a:spcPts val="2520"/>
              </a:lnSpc>
              <a:spcBef>
                <a:spcPct val="0"/>
              </a:spcBef>
            </a:pPr>
            <a:r>
              <a:rPr lang="en-US" sz="1800" b="1" spc="-72">
                <a:solidFill>
                  <a:srgbClr val="C8230F"/>
                </a:solidFill>
                <a:latin typeface="Inter Bold"/>
                <a:ea typeface="Inter Bold"/>
                <a:cs typeface="Inter Bold"/>
                <a:sym typeface="Inter Bold"/>
              </a:rPr>
              <a:t> </a:t>
            </a:r>
            <a:r>
              <a:rPr lang="en-US" sz="1800" spc="-72">
                <a:solidFill>
                  <a:srgbClr val="C8230F"/>
                </a:solidFill>
                <a:latin typeface="Inter"/>
                <a:ea typeface="Inter"/>
                <a:cs typeface="Inter"/>
                <a:sym typeface="Inter"/>
              </a:rPr>
              <a:t>Yönetim Şekli</a:t>
            </a:r>
          </a:p>
          <a:p>
            <a:pPr algn="l">
              <a:lnSpc>
                <a:spcPts val="2520"/>
              </a:lnSpc>
              <a:spcBef>
                <a:spcPct val="0"/>
              </a:spcBef>
            </a:pPr>
            <a:r>
              <a:rPr lang="en-US" sz="1800" spc="-72">
                <a:solidFill>
                  <a:srgbClr val="000000"/>
                </a:solidFill>
                <a:latin typeface="Inter"/>
                <a:ea typeface="Inter"/>
                <a:cs typeface="Inter"/>
                <a:sym typeface="Inter"/>
              </a:rPr>
              <a:t>Cumhuriyet: Ülke, çok partili parlamenter bir sisteme sahip üniter bir cumhuriyettir.</a:t>
            </a:r>
          </a:p>
          <a:p>
            <a:pPr algn="l">
              <a:lnSpc>
                <a:spcPts val="2520"/>
              </a:lnSpc>
              <a:spcBef>
                <a:spcPct val="0"/>
              </a:spcBef>
            </a:pPr>
            <a:r>
              <a:rPr lang="en-US" sz="1800" spc="-72">
                <a:solidFill>
                  <a:srgbClr val="000000"/>
                </a:solidFill>
                <a:latin typeface="Inter"/>
                <a:ea typeface="Inter"/>
                <a:cs typeface="Inter"/>
                <a:sym typeface="Inter"/>
              </a:rPr>
              <a:t>Devlet Başkanı: Hem devlet başkanı hem de hükümet başkanıdır. Dört yılda bir halkoyuyla seçilir.</a:t>
            </a:r>
          </a:p>
          <a:p>
            <a:pPr algn="l">
              <a:lnSpc>
                <a:spcPts val="2520"/>
              </a:lnSpc>
              <a:spcBef>
                <a:spcPct val="0"/>
              </a:spcBef>
            </a:pPr>
            <a:r>
              <a:rPr lang="en-US" sz="1800" b="1" spc="-72">
                <a:solidFill>
                  <a:srgbClr val="C8230F"/>
                </a:solidFill>
                <a:latin typeface="Inter Bold"/>
                <a:ea typeface="Inter Bold"/>
                <a:cs typeface="Inter Bold"/>
                <a:sym typeface="Inter Bold"/>
              </a:rPr>
              <a:t>Y</a:t>
            </a:r>
            <a:r>
              <a:rPr lang="en-US" sz="1800" spc="-72">
                <a:solidFill>
                  <a:srgbClr val="C8230F"/>
                </a:solidFill>
                <a:latin typeface="Inter"/>
                <a:ea typeface="Inter"/>
                <a:cs typeface="Inter"/>
                <a:sym typeface="Inter"/>
              </a:rPr>
              <a:t>asama Organı:</a:t>
            </a:r>
            <a:r>
              <a:rPr lang="en-US" sz="1800" spc="-72">
                <a:solidFill>
                  <a:srgbClr val="A41D10"/>
                </a:solidFill>
                <a:latin typeface="Inter"/>
                <a:ea typeface="Inter"/>
                <a:cs typeface="Inter"/>
                <a:sym typeface="Inter"/>
              </a:rPr>
              <a:t> </a:t>
            </a:r>
            <a:r>
              <a:rPr lang="en-US" sz="1800" spc="-72">
                <a:solidFill>
                  <a:srgbClr val="000000"/>
                </a:solidFill>
                <a:latin typeface="Inter"/>
                <a:ea typeface="Inter"/>
                <a:cs typeface="Inter"/>
                <a:sym typeface="Inter"/>
              </a:rPr>
              <a:t>Tek meclisli bir parlamento (tekrar dört yılda bir seçilir).</a:t>
            </a:r>
          </a:p>
          <a:p>
            <a:pPr algn="l">
              <a:lnSpc>
                <a:spcPts val="2520"/>
              </a:lnSpc>
              <a:spcBef>
                <a:spcPct val="0"/>
              </a:spcBef>
            </a:pPr>
            <a:r>
              <a:rPr lang="en-US" sz="1800" spc="-72">
                <a:solidFill>
                  <a:srgbClr val="000000"/>
                </a:solidFill>
                <a:latin typeface="Inter"/>
                <a:ea typeface="Inter"/>
                <a:cs typeface="Inter"/>
                <a:sym typeface="Inter"/>
              </a:rPr>
              <a:t>Başkent: Akra (Accra). Güney kıyısında yer alan bu şehir, ülkenin en büyük kentsel, idari ve ticari merkezidir.</a:t>
            </a:r>
          </a:p>
          <a:p>
            <a:pPr algn="l">
              <a:lnSpc>
                <a:spcPts val="2520"/>
              </a:lnSpc>
              <a:spcBef>
                <a:spcPct val="0"/>
              </a:spcBef>
            </a:pPr>
            <a:r>
              <a:rPr lang="en-US" sz="1800" spc="-72">
                <a:solidFill>
                  <a:srgbClr val="C8230F"/>
                </a:solidFill>
                <a:latin typeface="Inter"/>
                <a:ea typeface="Inter"/>
                <a:cs typeface="Inter"/>
                <a:sym typeface="Inter"/>
              </a:rPr>
              <a:t>İdari Bölünme</a:t>
            </a:r>
          </a:p>
          <a:p>
            <a:pPr algn="l">
              <a:lnSpc>
                <a:spcPts val="2520"/>
              </a:lnSpc>
              <a:spcBef>
                <a:spcPct val="0"/>
              </a:spcBef>
            </a:pPr>
            <a:r>
              <a:rPr lang="en-US" sz="1800" spc="-72">
                <a:solidFill>
                  <a:srgbClr val="000000"/>
                </a:solidFill>
                <a:latin typeface="Inter"/>
                <a:ea typeface="Inter"/>
                <a:cs typeface="Inter"/>
                <a:sym typeface="Inter"/>
              </a:rPr>
              <a:t>Gana, 16 farklı bölgeye (regions) ayrılmıştır. Bu bölgeler de daha küçük idari ilçelere (districts) ayrılır. Ashanti Bölgesi (başkent Kumasi), ülkenin en kalabalık ve kültürel açıdan önemli bölgelerinden biridir.</a:t>
            </a:r>
          </a:p>
        </p:txBody>
      </p:sp>
      <p:sp>
        <p:nvSpPr>
          <p:cNvPr id="4" name="TextBox 4"/>
          <p:cNvSpPr txBox="1"/>
          <p:nvPr/>
        </p:nvSpPr>
        <p:spPr>
          <a:xfrm>
            <a:off x="1028700" y="7508245"/>
            <a:ext cx="8990415" cy="2666153"/>
          </a:xfrm>
          <a:prstGeom prst="rect">
            <a:avLst/>
          </a:prstGeom>
        </p:spPr>
        <p:txBody>
          <a:bodyPr lIns="0" tIns="0" rIns="0" bIns="0" rtlCol="0" anchor="t">
            <a:spAutoFit/>
          </a:bodyPr>
          <a:lstStyle/>
          <a:p>
            <a:pPr algn="l">
              <a:lnSpc>
                <a:spcPts val="2146"/>
              </a:lnSpc>
              <a:spcBef>
                <a:spcPct val="0"/>
              </a:spcBef>
            </a:pPr>
            <a:r>
              <a:rPr lang="en-US" sz="1533" b="1" spc="-61">
                <a:solidFill>
                  <a:srgbClr val="A41D10"/>
                </a:solidFill>
                <a:latin typeface="Inter Bold"/>
                <a:ea typeface="Inter Bold"/>
                <a:cs typeface="Inter Bold"/>
                <a:sym typeface="Inter Bold"/>
              </a:rPr>
              <a:t>EKONOMI VE KAYNAKLAR</a:t>
            </a:r>
          </a:p>
          <a:p>
            <a:pPr algn="l">
              <a:lnSpc>
                <a:spcPts val="2146"/>
              </a:lnSpc>
              <a:spcBef>
                <a:spcPct val="0"/>
              </a:spcBef>
            </a:pPr>
            <a:r>
              <a:rPr lang="en-US" sz="1533" spc="-61">
                <a:solidFill>
                  <a:srgbClr val="000000"/>
                </a:solidFill>
                <a:latin typeface="Inter"/>
                <a:ea typeface="Inter"/>
                <a:cs typeface="Inter"/>
                <a:sym typeface="Inter"/>
              </a:rPr>
              <a:t>Gana, gelişmekte olan bir ekonomiye sahiptir ve Batı Afrika'daki en büyük ekonomilerden biridir.</a:t>
            </a:r>
          </a:p>
          <a:p>
            <a:pPr algn="l">
              <a:lnSpc>
                <a:spcPts val="2146"/>
              </a:lnSpc>
              <a:spcBef>
                <a:spcPct val="0"/>
              </a:spcBef>
            </a:pPr>
            <a:r>
              <a:rPr lang="en-US" sz="1533" spc="-61">
                <a:solidFill>
                  <a:srgbClr val="C8230F"/>
                </a:solidFill>
                <a:latin typeface="Inter"/>
                <a:ea typeface="Inter"/>
                <a:cs typeface="Inter"/>
                <a:sym typeface="Inter"/>
              </a:rPr>
              <a:t> Temel Ekonomik Faaliyetler</a:t>
            </a:r>
          </a:p>
          <a:p>
            <a:pPr algn="l">
              <a:lnSpc>
                <a:spcPts val="2146"/>
              </a:lnSpc>
              <a:spcBef>
                <a:spcPct val="0"/>
              </a:spcBef>
            </a:pPr>
            <a:r>
              <a:rPr lang="en-US" sz="1533" spc="-61">
                <a:solidFill>
                  <a:srgbClr val="C8230F"/>
                </a:solidFill>
                <a:latin typeface="Inter"/>
                <a:ea typeface="Inter"/>
                <a:cs typeface="Inter"/>
                <a:sym typeface="Inter"/>
              </a:rPr>
              <a:t>Altın: </a:t>
            </a:r>
            <a:r>
              <a:rPr lang="en-US" sz="1533" spc="-61">
                <a:solidFill>
                  <a:srgbClr val="000000"/>
                </a:solidFill>
                <a:latin typeface="Inter"/>
                <a:ea typeface="Inter"/>
                <a:cs typeface="Inter"/>
                <a:sym typeface="Inter"/>
              </a:rPr>
              <a:t>Gana, tarihi boyunca "Altın Sahili" olarak bilindi. Günümüzde hala Afrika'nın en büyük altın üreticilerinden biridir.</a:t>
            </a:r>
          </a:p>
          <a:p>
            <a:pPr algn="l">
              <a:lnSpc>
                <a:spcPts val="2146"/>
              </a:lnSpc>
              <a:spcBef>
                <a:spcPct val="0"/>
              </a:spcBef>
            </a:pPr>
            <a:r>
              <a:rPr lang="en-US" sz="1533" spc="-61">
                <a:solidFill>
                  <a:srgbClr val="C8230F"/>
                </a:solidFill>
                <a:latin typeface="Inter"/>
                <a:ea typeface="Inter"/>
                <a:cs typeface="Inter"/>
                <a:sym typeface="Inter"/>
              </a:rPr>
              <a:t>Kakao:</a:t>
            </a:r>
            <a:r>
              <a:rPr lang="en-US" sz="1533" spc="-61">
                <a:solidFill>
                  <a:srgbClr val="000000"/>
                </a:solidFill>
                <a:latin typeface="Inter"/>
                <a:ea typeface="Inter"/>
                <a:cs typeface="Inter"/>
                <a:sym typeface="Inter"/>
              </a:rPr>
              <a:t> Dünya çapında büyük bir kakao üreticisidir ve kakao, ülkenin en önemli tarım ürünü ve döviz kaynağıdır. Kakao, binlerce Ganalı çiftçinin geçim kaynağıdır.</a:t>
            </a:r>
          </a:p>
          <a:p>
            <a:pPr algn="l">
              <a:lnSpc>
                <a:spcPts val="2146"/>
              </a:lnSpc>
              <a:spcBef>
                <a:spcPct val="0"/>
              </a:spcBef>
            </a:pPr>
            <a:r>
              <a:rPr lang="en-US" sz="1533" spc="-61">
                <a:solidFill>
                  <a:srgbClr val="C8230F"/>
                </a:solidFill>
                <a:latin typeface="Inter"/>
                <a:ea typeface="Inter"/>
                <a:cs typeface="Inter"/>
                <a:sym typeface="Inter"/>
              </a:rPr>
              <a:t>Petrol ve Gaz:</a:t>
            </a:r>
            <a:r>
              <a:rPr lang="en-US" sz="1533" spc="-61">
                <a:solidFill>
                  <a:srgbClr val="000000"/>
                </a:solidFill>
                <a:latin typeface="Inter"/>
                <a:ea typeface="Inter"/>
                <a:cs typeface="Inter"/>
                <a:sym typeface="Inter"/>
              </a:rPr>
              <a:t> 2007'de denizde önemli petrol rezervleri keşfedildi ve ülkenin ekonomik büyümesinde yeni bir itici güç oldu.</a:t>
            </a:r>
          </a:p>
          <a:p>
            <a:pPr algn="l">
              <a:lnSpc>
                <a:spcPts val="2146"/>
              </a:lnSpc>
              <a:spcBef>
                <a:spcPct val="0"/>
              </a:spcBef>
            </a:pPr>
            <a:r>
              <a:rPr lang="en-US" sz="1533" spc="-61">
                <a:solidFill>
                  <a:srgbClr val="C8230F"/>
                </a:solidFill>
                <a:latin typeface="Inter"/>
                <a:ea typeface="Inter"/>
                <a:cs typeface="Inter"/>
                <a:sym typeface="Inter"/>
              </a:rPr>
              <a:t>Tarımsal Ürünler</a:t>
            </a:r>
            <a:r>
              <a:rPr lang="en-US" sz="1533" spc="-61">
                <a:solidFill>
                  <a:srgbClr val="000000"/>
                </a:solidFill>
                <a:latin typeface="Inter"/>
                <a:ea typeface="Inter"/>
                <a:cs typeface="Inter"/>
                <a:sym typeface="Inter"/>
              </a:rPr>
              <a:t>: Manyok, mısır, yam (tatlı patates türü) ve pirinç gibi gıda ürünleri yaygın olarak yetiştirilir.</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F5F3"/>
        </a:solidFill>
        <a:effectLst/>
      </p:bgPr>
    </p:bg>
    <p:spTree>
      <p:nvGrpSpPr>
        <p:cNvPr id="1" name=""/>
        <p:cNvGrpSpPr/>
        <p:nvPr/>
      </p:nvGrpSpPr>
      <p:grpSpPr>
        <a:xfrm>
          <a:off x="0" y="0"/>
          <a:ext cx="0" cy="0"/>
          <a:chOff x="0" y="0"/>
          <a:chExt cx="0" cy="0"/>
        </a:xfrm>
      </p:grpSpPr>
      <p:sp>
        <p:nvSpPr>
          <p:cNvPr id="2" name="Freeform 2"/>
          <p:cNvSpPr/>
          <p:nvPr/>
        </p:nvSpPr>
        <p:spPr>
          <a:xfrm>
            <a:off x="-521970" y="1327114"/>
            <a:ext cx="20048973" cy="10245761"/>
          </a:xfrm>
          <a:custGeom>
            <a:avLst/>
            <a:gdLst/>
            <a:ahLst/>
            <a:cxnLst/>
            <a:rect l="l" t="t" r="r" b="b"/>
            <a:pathLst>
              <a:path w="20048973" h="10245761">
                <a:moveTo>
                  <a:pt x="0" y="0"/>
                </a:moveTo>
                <a:lnTo>
                  <a:pt x="20048974" y="0"/>
                </a:lnTo>
                <a:lnTo>
                  <a:pt x="20048974" y="10245761"/>
                </a:lnTo>
                <a:lnTo>
                  <a:pt x="0" y="10245761"/>
                </a:lnTo>
                <a:lnTo>
                  <a:pt x="0" y="0"/>
                </a:lnTo>
                <a:close/>
              </a:path>
            </a:pathLst>
          </a:custGeom>
          <a:blipFill>
            <a:blip r:embed="rId2">
              <a:alphaModFix amt="10999"/>
            </a:blip>
            <a:stretch>
              <a:fillRect t="-15487" b="-15487"/>
            </a:stretch>
          </a:blipFill>
        </p:spPr>
      </p:sp>
      <p:sp>
        <p:nvSpPr>
          <p:cNvPr id="3" name="TextBox 3"/>
          <p:cNvSpPr txBox="1"/>
          <p:nvPr/>
        </p:nvSpPr>
        <p:spPr>
          <a:xfrm>
            <a:off x="615645" y="3491445"/>
            <a:ext cx="7497373" cy="7828109"/>
          </a:xfrm>
          <a:prstGeom prst="rect">
            <a:avLst/>
          </a:prstGeom>
        </p:spPr>
        <p:txBody>
          <a:bodyPr lIns="0" tIns="0" rIns="0" bIns="0" rtlCol="0" anchor="t">
            <a:spAutoFit/>
          </a:bodyPr>
          <a:lstStyle/>
          <a:p>
            <a:pPr algn="l">
              <a:lnSpc>
                <a:spcPts val="3181"/>
              </a:lnSpc>
              <a:spcBef>
                <a:spcPct val="0"/>
              </a:spcBef>
            </a:pPr>
            <a:r>
              <a:rPr lang="en-US" sz="2272" b="1">
                <a:solidFill>
                  <a:srgbClr val="B93240"/>
                </a:solidFill>
                <a:latin typeface="Canva Sans Bold"/>
                <a:ea typeface="Canva Sans Bold"/>
                <a:cs typeface="Canva Sans Bold"/>
                <a:sym typeface="Canva Sans Bold"/>
              </a:rPr>
              <a:t> </a:t>
            </a:r>
          </a:p>
          <a:p>
            <a:pPr algn="l">
              <a:lnSpc>
                <a:spcPts val="3181"/>
              </a:lnSpc>
              <a:spcBef>
                <a:spcPct val="0"/>
              </a:spcBef>
            </a:pPr>
            <a:endParaRPr lang="en-US" sz="2272" b="1">
              <a:solidFill>
                <a:srgbClr val="B93240"/>
              </a:solidFill>
              <a:latin typeface="Canva Sans Bold"/>
              <a:ea typeface="Canva Sans Bold"/>
              <a:cs typeface="Canva Sans Bold"/>
              <a:sym typeface="Canva Sans Bold"/>
            </a:endParaRPr>
          </a:p>
          <a:p>
            <a:pPr algn="l">
              <a:lnSpc>
                <a:spcPts val="3181"/>
              </a:lnSpc>
              <a:spcBef>
                <a:spcPct val="0"/>
              </a:spcBef>
            </a:pPr>
            <a:r>
              <a:rPr lang="en-US" sz="2272">
                <a:solidFill>
                  <a:srgbClr val="000000"/>
                </a:solidFill>
                <a:latin typeface="Canva Sans"/>
                <a:ea typeface="Canva Sans"/>
                <a:cs typeface="Canva Sans"/>
                <a:sym typeface="Canva Sans"/>
              </a:rPr>
              <a:t>Gana'nın tarihi, üç ana döneme ayrılarak incelenebilir:</a:t>
            </a:r>
          </a:p>
          <a:p>
            <a:pPr algn="l">
              <a:lnSpc>
                <a:spcPts val="3181"/>
              </a:lnSpc>
              <a:spcBef>
                <a:spcPct val="0"/>
              </a:spcBef>
            </a:pPr>
            <a:r>
              <a:rPr lang="en-US" sz="2272">
                <a:solidFill>
                  <a:srgbClr val="000000"/>
                </a:solidFill>
                <a:latin typeface="Canva Sans"/>
                <a:ea typeface="Canva Sans"/>
                <a:cs typeface="Canva Sans"/>
                <a:sym typeface="Canva Sans"/>
              </a:rPr>
              <a:t> </a:t>
            </a:r>
            <a:r>
              <a:rPr lang="en-US" sz="2272" b="1">
                <a:solidFill>
                  <a:srgbClr val="000000"/>
                </a:solidFill>
                <a:latin typeface="Canva Sans Bold"/>
                <a:ea typeface="Canva Sans Bold"/>
                <a:cs typeface="Canva Sans Bold"/>
                <a:sym typeface="Canva Sans Bold"/>
              </a:rPr>
              <a:t>BÜYÜK KRALLIKLAR DÖNEMI</a:t>
            </a:r>
          </a:p>
          <a:p>
            <a:pPr algn="l">
              <a:lnSpc>
                <a:spcPts val="3181"/>
              </a:lnSpc>
              <a:spcBef>
                <a:spcPct val="0"/>
              </a:spcBef>
            </a:pPr>
            <a:r>
              <a:rPr lang="en-US" sz="2272">
                <a:solidFill>
                  <a:srgbClr val="000000"/>
                </a:solidFill>
                <a:latin typeface="Canva Sans"/>
                <a:ea typeface="Canva Sans"/>
                <a:cs typeface="Canva Sans"/>
                <a:sym typeface="Canva Sans"/>
              </a:rPr>
              <a:t> </a:t>
            </a:r>
            <a:r>
              <a:rPr lang="en-US" sz="2272" b="1">
                <a:solidFill>
                  <a:srgbClr val="000000"/>
                </a:solidFill>
                <a:latin typeface="Canva Sans Bold"/>
                <a:ea typeface="Canva Sans Bold"/>
                <a:cs typeface="Canva Sans Bold"/>
                <a:sym typeface="Canva Sans Bold"/>
              </a:rPr>
              <a:t>SÖMÜRGE DÖNEMI VE</a:t>
            </a:r>
          </a:p>
          <a:p>
            <a:pPr algn="l">
              <a:lnSpc>
                <a:spcPts val="3181"/>
              </a:lnSpc>
              <a:spcBef>
                <a:spcPct val="0"/>
              </a:spcBef>
            </a:pPr>
            <a:r>
              <a:rPr lang="en-US" sz="2272">
                <a:solidFill>
                  <a:srgbClr val="000000"/>
                </a:solidFill>
                <a:latin typeface="Canva Sans"/>
                <a:ea typeface="Canva Sans"/>
                <a:cs typeface="Canva Sans"/>
                <a:sym typeface="Canva Sans"/>
              </a:rPr>
              <a:t> </a:t>
            </a:r>
            <a:r>
              <a:rPr lang="en-US" sz="2272" b="1">
                <a:solidFill>
                  <a:srgbClr val="000000"/>
                </a:solidFill>
                <a:latin typeface="Canva Sans Bold"/>
                <a:ea typeface="Canva Sans Bold"/>
                <a:cs typeface="Canva Sans Bold"/>
                <a:sym typeface="Canva Sans Bold"/>
              </a:rPr>
              <a:t>BAĞIMSIZLIK SONRASI DÖNEM</a:t>
            </a:r>
          </a:p>
          <a:p>
            <a:pPr algn="l">
              <a:lnSpc>
                <a:spcPts val="3181"/>
              </a:lnSpc>
              <a:spcBef>
                <a:spcPct val="0"/>
              </a:spcBef>
            </a:pPr>
            <a:r>
              <a:rPr lang="en-US" sz="2272">
                <a:solidFill>
                  <a:srgbClr val="C8230F"/>
                </a:solidFill>
                <a:latin typeface="Canva Sans"/>
                <a:ea typeface="Canva Sans"/>
                <a:cs typeface="Canva Sans"/>
                <a:sym typeface="Canva Sans"/>
              </a:rPr>
              <a:t>Sömürge Öncesi Güç</a:t>
            </a:r>
            <a:r>
              <a:rPr lang="en-US" sz="2272">
                <a:solidFill>
                  <a:srgbClr val="000000"/>
                </a:solidFill>
                <a:latin typeface="Canva Sans"/>
                <a:ea typeface="Canva Sans"/>
                <a:cs typeface="Canva Sans"/>
                <a:sym typeface="Canva Sans"/>
              </a:rPr>
              <a:t>: Ashanti İmparatorluğu</a:t>
            </a:r>
          </a:p>
          <a:p>
            <a:pPr algn="l">
              <a:lnSpc>
                <a:spcPts val="3181"/>
              </a:lnSpc>
              <a:spcBef>
                <a:spcPct val="0"/>
              </a:spcBef>
            </a:pPr>
            <a:r>
              <a:rPr lang="en-US" sz="2272">
                <a:solidFill>
                  <a:srgbClr val="000000"/>
                </a:solidFill>
                <a:latin typeface="Canva Sans"/>
                <a:ea typeface="Canva Sans"/>
                <a:cs typeface="Canva Sans"/>
                <a:sym typeface="Canva Sans"/>
              </a:rPr>
              <a:t>Kuruluş ve Hükümranlık: 17. yüzyılın sonlarında, bugünkü Gana'nın iç bölgelerinde, kuruldu. Merkezi Kumasi şehriydi.</a:t>
            </a:r>
          </a:p>
          <a:p>
            <a:pPr algn="l">
              <a:lnSpc>
                <a:spcPts val="3181"/>
              </a:lnSpc>
              <a:spcBef>
                <a:spcPct val="0"/>
              </a:spcBef>
            </a:pPr>
            <a:r>
              <a:rPr lang="en-US" sz="2272">
                <a:solidFill>
                  <a:srgbClr val="C8230F"/>
                </a:solidFill>
                <a:latin typeface="Canva Sans"/>
                <a:ea typeface="Canva Sans"/>
                <a:cs typeface="Canva Sans"/>
                <a:sym typeface="Canva Sans"/>
              </a:rPr>
              <a:t>Altın ve Ticaret:</a:t>
            </a:r>
            <a:r>
              <a:rPr lang="en-US" sz="2272">
                <a:solidFill>
                  <a:srgbClr val="000000"/>
                </a:solidFill>
                <a:latin typeface="Canva Sans"/>
                <a:ea typeface="Canva Sans"/>
                <a:cs typeface="Canva Sans"/>
                <a:sym typeface="Canva Sans"/>
              </a:rPr>
              <a:t> Ashanti'nin gücünün kaynağı, kontrol ettiği geniş altın madenleri ve tuz, kola fındığı ile Avrupa mallarının takas edildiği önemli ticaret yollarıydı. Bu zenginlik, krallığa sofistike bir yönetim ve askeri yapı kurma imkanı tanıdı.</a:t>
            </a:r>
          </a:p>
          <a:p>
            <a:pPr algn="l">
              <a:lnSpc>
                <a:spcPts val="3181"/>
              </a:lnSpc>
              <a:spcBef>
                <a:spcPct val="0"/>
              </a:spcBef>
            </a:pPr>
            <a:r>
              <a:rPr lang="en-US" sz="2272">
                <a:solidFill>
                  <a:srgbClr val="C8230F"/>
                </a:solidFill>
                <a:latin typeface="Canva Sans"/>
                <a:ea typeface="Canva Sans"/>
                <a:cs typeface="Canva Sans"/>
                <a:sym typeface="Canva Sans"/>
              </a:rPr>
              <a:t>Kutsal Simgeler:</a:t>
            </a:r>
            <a:r>
              <a:rPr lang="en-US" sz="2272">
                <a:solidFill>
                  <a:srgbClr val="000000"/>
                </a:solidFill>
                <a:latin typeface="Canva Sans"/>
                <a:ea typeface="Canva Sans"/>
                <a:cs typeface="Canva Sans"/>
                <a:sym typeface="Canva Sans"/>
              </a:rPr>
              <a:t> Ashanti inancının ve siyasi birliğinin en önemli sembolü Altın Tabure (Sika Dwa)'dir. Bu, sadece bir taht değil, gökten indiğine inanılan ve krallığın ruhunu temsil eden kutsal bir objedir.</a:t>
            </a:r>
          </a:p>
          <a:p>
            <a:pPr algn="l">
              <a:lnSpc>
                <a:spcPts val="3181"/>
              </a:lnSpc>
              <a:spcBef>
                <a:spcPct val="0"/>
              </a:spcBef>
            </a:pPr>
            <a:endParaRPr lang="en-US" sz="2272">
              <a:solidFill>
                <a:srgbClr val="000000"/>
              </a:solidFill>
              <a:latin typeface="Canva Sans"/>
              <a:ea typeface="Canva Sans"/>
              <a:cs typeface="Canva Sans"/>
              <a:sym typeface="Canva Sans"/>
            </a:endParaRPr>
          </a:p>
        </p:txBody>
      </p:sp>
      <p:sp>
        <p:nvSpPr>
          <p:cNvPr id="4" name="TextBox 4"/>
          <p:cNvSpPr txBox="1"/>
          <p:nvPr/>
        </p:nvSpPr>
        <p:spPr>
          <a:xfrm>
            <a:off x="8576317" y="2861788"/>
            <a:ext cx="9024787" cy="6095761"/>
          </a:xfrm>
          <a:prstGeom prst="rect">
            <a:avLst/>
          </a:prstGeom>
        </p:spPr>
        <p:txBody>
          <a:bodyPr lIns="0" tIns="0" rIns="0" bIns="0" rtlCol="0" anchor="t">
            <a:spAutoFit/>
          </a:bodyPr>
          <a:lstStyle/>
          <a:p>
            <a:pPr algn="l">
              <a:lnSpc>
                <a:spcPts val="3098"/>
              </a:lnSpc>
              <a:spcBef>
                <a:spcPct val="0"/>
              </a:spcBef>
            </a:pPr>
            <a:r>
              <a:rPr lang="en-US" sz="2213">
                <a:solidFill>
                  <a:srgbClr val="000000"/>
                </a:solidFill>
                <a:latin typeface="Canva Sans"/>
                <a:ea typeface="Canva Sans"/>
                <a:cs typeface="Canva Sans"/>
                <a:sym typeface="Canva Sans"/>
              </a:rPr>
              <a:t> </a:t>
            </a:r>
            <a:r>
              <a:rPr lang="en-US" sz="2213">
                <a:solidFill>
                  <a:srgbClr val="C8230F"/>
                </a:solidFill>
                <a:latin typeface="Canva Sans"/>
                <a:ea typeface="Canva Sans"/>
                <a:cs typeface="Canva Sans"/>
                <a:sym typeface="Canva Sans"/>
              </a:rPr>
              <a:t>Sömürge Dönemi:</a:t>
            </a:r>
            <a:r>
              <a:rPr lang="en-US" sz="2213">
                <a:solidFill>
                  <a:srgbClr val="000000"/>
                </a:solidFill>
                <a:latin typeface="Canva Sans"/>
                <a:ea typeface="Canva Sans"/>
                <a:cs typeface="Canva Sans"/>
                <a:sym typeface="Canva Sans"/>
              </a:rPr>
              <a:t> Köle Ticareti ve İngiliz Egemenliği</a:t>
            </a:r>
          </a:p>
          <a:p>
            <a:pPr algn="l">
              <a:lnSpc>
                <a:spcPts val="3098"/>
              </a:lnSpc>
              <a:spcBef>
                <a:spcPct val="0"/>
              </a:spcBef>
            </a:pPr>
            <a:r>
              <a:rPr lang="en-US" sz="2213">
                <a:solidFill>
                  <a:srgbClr val="000000"/>
                </a:solidFill>
                <a:latin typeface="Canva Sans"/>
                <a:ea typeface="Canva Sans"/>
                <a:cs typeface="Canva Sans"/>
                <a:sym typeface="Canva Sans"/>
              </a:rPr>
              <a:t>Avrupa Kaleleri: 15. yüzyıldan itibaren Portekizliler, Hollandalılar ve İngilizler kıyı şeridine gelerek ticaret kaleleri inşa ettiler (Örn: Elmina ve Cape Coast Kaleleri). Başlangıçta altın ticareti yapılırken, bu kaleler daha sonra korkunç köle ticaretinin merkez üsleri haline geldi.</a:t>
            </a:r>
          </a:p>
          <a:p>
            <a:pPr algn="l">
              <a:lnSpc>
                <a:spcPts val="3098"/>
              </a:lnSpc>
              <a:spcBef>
                <a:spcPct val="0"/>
              </a:spcBef>
            </a:pPr>
            <a:endParaRPr lang="en-US" sz="2213">
              <a:solidFill>
                <a:srgbClr val="000000"/>
              </a:solidFill>
              <a:latin typeface="Canva Sans"/>
              <a:ea typeface="Canva Sans"/>
              <a:cs typeface="Canva Sans"/>
              <a:sym typeface="Canva Sans"/>
            </a:endParaRPr>
          </a:p>
          <a:p>
            <a:pPr algn="l">
              <a:lnSpc>
                <a:spcPts val="3098"/>
              </a:lnSpc>
              <a:spcBef>
                <a:spcPct val="0"/>
              </a:spcBef>
            </a:pPr>
            <a:r>
              <a:rPr lang="en-US" sz="2213">
                <a:solidFill>
                  <a:srgbClr val="000000"/>
                </a:solidFill>
                <a:latin typeface="Canva Sans"/>
                <a:ea typeface="Canva Sans"/>
                <a:cs typeface="Canva Sans"/>
                <a:sym typeface="Canva Sans"/>
              </a:rPr>
              <a:t> </a:t>
            </a:r>
            <a:r>
              <a:rPr lang="en-US" sz="2213">
                <a:solidFill>
                  <a:srgbClr val="C8230F"/>
                </a:solidFill>
                <a:latin typeface="Canva Sans"/>
                <a:ea typeface="Canva Sans"/>
                <a:cs typeface="Canva Sans"/>
                <a:sym typeface="Canva Sans"/>
              </a:rPr>
              <a:t>Bağımsızlık ve Modern Dönem</a:t>
            </a:r>
          </a:p>
          <a:p>
            <a:pPr algn="l">
              <a:lnSpc>
                <a:spcPts val="3098"/>
              </a:lnSpc>
              <a:spcBef>
                <a:spcPct val="0"/>
              </a:spcBef>
            </a:pPr>
            <a:r>
              <a:rPr lang="en-US" sz="2213">
                <a:solidFill>
                  <a:srgbClr val="000000"/>
                </a:solidFill>
                <a:latin typeface="Canva Sans"/>
                <a:ea typeface="Canva Sans"/>
                <a:cs typeface="Canva Sans"/>
                <a:sym typeface="Canva Sans"/>
              </a:rPr>
              <a:t>Öncülük: Dr. Kwame Nkrumah, bağımsızlık hareketinin lideri olarak, Convention People's Party (CPP) ile büyük bir kitle desteği topladı.</a:t>
            </a:r>
          </a:p>
          <a:p>
            <a:pPr algn="l">
              <a:lnSpc>
                <a:spcPts val="3098"/>
              </a:lnSpc>
              <a:spcBef>
                <a:spcPct val="0"/>
              </a:spcBef>
            </a:pPr>
            <a:r>
              <a:rPr lang="en-US" sz="2213">
                <a:solidFill>
                  <a:srgbClr val="000000"/>
                </a:solidFill>
                <a:latin typeface="Canva Sans"/>
                <a:ea typeface="Canva Sans"/>
                <a:cs typeface="Canva Sans"/>
                <a:sym typeface="Canva Sans"/>
              </a:rPr>
              <a:t>1957: Gana, Sahra Altı Afrika'da sömürge yönetiminden kurtulan ilk ulus olarak bağımsızlığını ilan etti. Bu, tüm kıta için bir umut ve ilham kaynağı oldu.</a:t>
            </a:r>
          </a:p>
          <a:p>
            <a:pPr algn="l">
              <a:lnSpc>
                <a:spcPts val="3098"/>
              </a:lnSpc>
              <a:spcBef>
                <a:spcPct val="0"/>
              </a:spcBef>
            </a:pPr>
            <a:r>
              <a:rPr lang="en-US" sz="2213">
                <a:solidFill>
                  <a:srgbClr val="000000"/>
                </a:solidFill>
                <a:latin typeface="Canva Sans"/>
                <a:ea typeface="Canva Sans"/>
                <a:cs typeface="Canva Sans"/>
                <a:sym typeface="Canva Sans"/>
              </a:rPr>
              <a:t> Bağımsızlığın ardından dönem dönem askeri darbeler ve siyasi çalkantılar yaşansa da, Gana günümüzde Afrika'nın en güçlü ve istikrarlı demokrasilerinden biri olarak kabul edilmektedir.</a:t>
            </a:r>
          </a:p>
        </p:txBody>
      </p:sp>
      <p:sp>
        <p:nvSpPr>
          <p:cNvPr id="5" name="TextBox 5"/>
          <p:cNvSpPr txBox="1"/>
          <p:nvPr/>
        </p:nvSpPr>
        <p:spPr>
          <a:xfrm>
            <a:off x="3938769" y="1506349"/>
            <a:ext cx="9149941" cy="1053727"/>
          </a:xfrm>
          <a:prstGeom prst="rect">
            <a:avLst/>
          </a:prstGeom>
        </p:spPr>
        <p:txBody>
          <a:bodyPr lIns="0" tIns="0" rIns="0" bIns="0" rtlCol="0" anchor="t">
            <a:spAutoFit/>
          </a:bodyPr>
          <a:lstStyle/>
          <a:p>
            <a:pPr algn="ctr">
              <a:lnSpc>
                <a:spcPts val="4239"/>
              </a:lnSpc>
              <a:spcBef>
                <a:spcPct val="0"/>
              </a:spcBef>
            </a:pPr>
            <a:r>
              <a:rPr lang="en-US" sz="3027" b="1" spc="-121">
                <a:solidFill>
                  <a:srgbClr val="C8230F"/>
                </a:solidFill>
                <a:latin typeface="Inter Bold"/>
                <a:ea typeface="Inter Bold"/>
                <a:cs typeface="Inter Bold"/>
                <a:sym typeface="Inter Bold"/>
              </a:rPr>
              <a:t> GANA CUMHURIYETİ: KAPSAMLI TARİH VE KÜLTÜR </a:t>
            </a:r>
          </a:p>
          <a:p>
            <a:pPr algn="ctr">
              <a:lnSpc>
                <a:spcPts val="4239"/>
              </a:lnSpc>
              <a:spcBef>
                <a:spcPct val="0"/>
              </a:spcBef>
            </a:pPr>
            <a:r>
              <a:rPr lang="en-US" sz="3027" b="1" spc="-121">
                <a:solidFill>
                  <a:srgbClr val="C8230F"/>
                </a:solidFill>
                <a:latin typeface="Inter Bold"/>
                <a:ea typeface="Inter Bold"/>
                <a:cs typeface="Inter Bold"/>
                <a:sym typeface="Inter Bold"/>
              </a:rPr>
              <a:t>İNCELEMESİ</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FEEEC"/>
        </a:solidFill>
        <a:effectLst/>
      </p:bgPr>
    </p:bg>
    <p:spTree>
      <p:nvGrpSpPr>
        <p:cNvPr id="1" name=""/>
        <p:cNvGrpSpPr/>
        <p:nvPr/>
      </p:nvGrpSpPr>
      <p:grpSpPr>
        <a:xfrm>
          <a:off x="0" y="0"/>
          <a:ext cx="0" cy="0"/>
          <a:chOff x="0" y="0"/>
          <a:chExt cx="0" cy="0"/>
        </a:xfrm>
      </p:grpSpPr>
      <p:sp>
        <p:nvSpPr>
          <p:cNvPr id="2" name="Freeform 2"/>
          <p:cNvSpPr/>
          <p:nvPr/>
        </p:nvSpPr>
        <p:spPr>
          <a:xfrm>
            <a:off x="798037" y="5504534"/>
            <a:ext cx="4656243" cy="5838549"/>
          </a:xfrm>
          <a:custGeom>
            <a:avLst/>
            <a:gdLst/>
            <a:ahLst/>
            <a:cxnLst/>
            <a:rect l="l" t="t" r="r" b="b"/>
            <a:pathLst>
              <a:path w="4656243" h="5838549">
                <a:moveTo>
                  <a:pt x="0" y="0"/>
                </a:moveTo>
                <a:lnTo>
                  <a:pt x="4656243" y="0"/>
                </a:lnTo>
                <a:lnTo>
                  <a:pt x="4656243" y="5838548"/>
                </a:lnTo>
                <a:lnTo>
                  <a:pt x="0" y="5838548"/>
                </a:lnTo>
                <a:lnTo>
                  <a:pt x="0" y="0"/>
                </a:lnTo>
                <a:close/>
              </a:path>
            </a:pathLst>
          </a:custGeom>
          <a:blipFill>
            <a:blip r:embed="rId2"/>
            <a:stretch>
              <a:fillRect/>
            </a:stretch>
          </a:blipFill>
        </p:spPr>
      </p:sp>
      <p:sp>
        <p:nvSpPr>
          <p:cNvPr id="3" name="Freeform 3"/>
          <p:cNvSpPr/>
          <p:nvPr/>
        </p:nvSpPr>
        <p:spPr>
          <a:xfrm>
            <a:off x="12125902" y="1981355"/>
            <a:ext cx="5133398" cy="5020327"/>
          </a:xfrm>
          <a:custGeom>
            <a:avLst/>
            <a:gdLst/>
            <a:ahLst/>
            <a:cxnLst/>
            <a:rect l="l" t="t" r="r" b="b"/>
            <a:pathLst>
              <a:path w="5133398" h="5020327">
                <a:moveTo>
                  <a:pt x="0" y="0"/>
                </a:moveTo>
                <a:lnTo>
                  <a:pt x="5133398" y="0"/>
                </a:lnTo>
                <a:lnTo>
                  <a:pt x="5133398" y="5020328"/>
                </a:lnTo>
                <a:lnTo>
                  <a:pt x="0" y="5020328"/>
                </a:lnTo>
                <a:lnTo>
                  <a:pt x="0" y="0"/>
                </a:lnTo>
                <a:close/>
              </a:path>
            </a:pathLst>
          </a:custGeom>
          <a:blipFill>
            <a:blip r:embed="rId3"/>
            <a:stretch>
              <a:fillRect/>
            </a:stretch>
          </a:blipFill>
        </p:spPr>
      </p:sp>
      <p:sp>
        <p:nvSpPr>
          <p:cNvPr id="4" name="TextBox 4"/>
          <p:cNvSpPr txBox="1"/>
          <p:nvPr/>
        </p:nvSpPr>
        <p:spPr>
          <a:xfrm>
            <a:off x="220804" y="1495926"/>
            <a:ext cx="10174294" cy="3730563"/>
          </a:xfrm>
          <a:prstGeom prst="rect">
            <a:avLst/>
          </a:prstGeom>
        </p:spPr>
        <p:txBody>
          <a:bodyPr lIns="0" tIns="0" rIns="0" bIns="0" rtlCol="0" anchor="t">
            <a:spAutoFit/>
          </a:bodyPr>
          <a:lstStyle/>
          <a:p>
            <a:pPr algn="l">
              <a:lnSpc>
                <a:spcPts val="2720"/>
              </a:lnSpc>
              <a:spcBef>
                <a:spcPct val="0"/>
              </a:spcBef>
            </a:pPr>
            <a:r>
              <a:rPr lang="en-US" sz="1943" b="1" spc="-77">
                <a:solidFill>
                  <a:srgbClr val="B93240"/>
                </a:solidFill>
                <a:latin typeface="Inter Bold"/>
                <a:ea typeface="Inter Bold"/>
                <a:cs typeface="Inter Bold"/>
                <a:sym typeface="Inter Bold"/>
              </a:rPr>
              <a:t> GANA KÜLTÜRÜNÜN CANLILIĞI</a:t>
            </a:r>
          </a:p>
          <a:p>
            <a:pPr algn="l">
              <a:lnSpc>
                <a:spcPts val="2720"/>
              </a:lnSpc>
              <a:spcBef>
                <a:spcPct val="0"/>
              </a:spcBef>
            </a:pPr>
            <a:r>
              <a:rPr lang="en-US" sz="1943" spc="-77">
                <a:solidFill>
                  <a:srgbClr val="000000"/>
                </a:solidFill>
                <a:latin typeface="Inter"/>
                <a:ea typeface="Inter"/>
                <a:cs typeface="Inter"/>
                <a:sym typeface="Inter"/>
              </a:rPr>
              <a:t>Gana kültürü, etnik çeşitliliğin, güçlü aile bağlarının ve köklü geleneklerin birleşiminden doğar.</a:t>
            </a:r>
          </a:p>
          <a:p>
            <a:pPr algn="l">
              <a:lnSpc>
                <a:spcPts val="2720"/>
              </a:lnSpc>
              <a:spcBef>
                <a:spcPct val="0"/>
              </a:spcBef>
            </a:pPr>
            <a:endParaRPr lang="en-US" sz="1943" spc="-77">
              <a:solidFill>
                <a:srgbClr val="000000"/>
              </a:solidFill>
              <a:latin typeface="Inter"/>
              <a:ea typeface="Inter"/>
              <a:cs typeface="Inter"/>
              <a:sym typeface="Inter"/>
            </a:endParaRPr>
          </a:p>
          <a:p>
            <a:pPr algn="l">
              <a:lnSpc>
                <a:spcPts val="2720"/>
              </a:lnSpc>
              <a:spcBef>
                <a:spcPct val="0"/>
              </a:spcBef>
            </a:pPr>
            <a:r>
              <a:rPr lang="en-US" sz="1943" b="1" spc="-77">
                <a:solidFill>
                  <a:srgbClr val="A41D10"/>
                </a:solidFill>
                <a:latin typeface="Inter Bold"/>
                <a:ea typeface="Inter Bold"/>
                <a:cs typeface="Inter Bold"/>
                <a:sym typeface="Inter Bold"/>
              </a:rPr>
              <a:t>Toplumsal Yapı</a:t>
            </a:r>
            <a:r>
              <a:rPr lang="en-US" sz="1943" spc="-77">
                <a:solidFill>
                  <a:srgbClr val="000000"/>
                </a:solidFill>
                <a:latin typeface="Inter"/>
                <a:ea typeface="Inter"/>
                <a:cs typeface="Inter"/>
                <a:sym typeface="Inter"/>
              </a:rPr>
              <a:t>:</a:t>
            </a:r>
          </a:p>
          <a:p>
            <a:pPr algn="l">
              <a:lnSpc>
                <a:spcPts val="2720"/>
              </a:lnSpc>
              <a:spcBef>
                <a:spcPct val="0"/>
              </a:spcBef>
            </a:pPr>
            <a:r>
              <a:rPr lang="en-US" sz="1943" spc="-77">
                <a:solidFill>
                  <a:srgbClr val="000000"/>
                </a:solidFill>
                <a:latin typeface="Inter"/>
                <a:ea typeface="Inter"/>
                <a:cs typeface="Inter"/>
                <a:sym typeface="Inter"/>
              </a:rPr>
              <a:t>Aile Bağları: Geniş aile (akraba toplulukları), bireysel yaşamdan daha önemlidir. Kararlar genellikle topluluk içinde alınır.</a:t>
            </a:r>
          </a:p>
          <a:p>
            <a:pPr algn="l">
              <a:lnSpc>
                <a:spcPts val="2720"/>
              </a:lnSpc>
              <a:spcBef>
                <a:spcPct val="0"/>
              </a:spcBef>
            </a:pPr>
            <a:r>
              <a:rPr lang="en-US" sz="1943" spc="-77">
                <a:solidFill>
                  <a:srgbClr val="000000"/>
                </a:solidFill>
                <a:latin typeface="Inter"/>
                <a:ea typeface="Inter"/>
                <a:cs typeface="Inter"/>
                <a:sym typeface="Inter"/>
              </a:rPr>
              <a:t>İsim Verme: Gana'da doğan çocuklara, doğdukları haftanın gününe göre isim verme geleneği yaygındır (örneğin: Pazartesi doğan erkek çocuklara Kwadwo, Cumartesi doğanlara Kwame).</a:t>
            </a:r>
          </a:p>
          <a:p>
            <a:pPr algn="l">
              <a:lnSpc>
                <a:spcPts val="2720"/>
              </a:lnSpc>
              <a:spcBef>
                <a:spcPct val="0"/>
              </a:spcBef>
            </a:pPr>
            <a:r>
              <a:rPr lang="en-US" sz="1943" spc="-77">
                <a:solidFill>
                  <a:srgbClr val="C8230F"/>
                </a:solidFill>
                <a:latin typeface="Inter"/>
                <a:ea typeface="Inter"/>
                <a:cs typeface="Inter"/>
                <a:sym typeface="Inter"/>
              </a:rPr>
              <a:t>Saygı ve Görgü Kuralları:</a:t>
            </a:r>
            <a:r>
              <a:rPr lang="en-US" sz="1943" spc="-77">
                <a:solidFill>
                  <a:srgbClr val="000000"/>
                </a:solidFill>
                <a:latin typeface="Inter"/>
                <a:ea typeface="Inter"/>
                <a:cs typeface="Inter"/>
                <a:sym typeface="Inter"/>
              </a:rPr>
              <a:t> Yaşlılara ve otorite figürlerine saygı esastır. Hediyeleşmede veya yemek yerken sağ el kullanmak zorunludur. Selamlaşmalar ve uzun sohbetler, sosyal etkileşimin önemli bir parçasıdır.</a:t>
            </a:r>
          </a:p>
        </p:txBody>
      </p:sp>
      <p:sp>
        <p:nvSpPr>
          <p:cNvPr id="5" name="TextBox 5"/>
          <p:cNvSpPr txBox="1"/>
          <p:nvPr/>
        </p:nvSpPr>
        <p:spPr>
          <a:xfrm>
            <a:off x="6402592" y="8046061"/>
            <a:ext cx="11637183" cy="2498114"/>
          </a:xfrm>
          <a:prstGeom prst="rect">
            <a:avLst/>
          </a:prstGeom>
        </p:spPr>
        <p:txBody>
          <a:bodyPr lIns="0" tIns="0" rIns="0" bIns="0" rtlCol="0" anchor="t">
            <a:spAutoFit/>
          </a:bodyPr>
          <a:lstStyle/>
          <a:p>
            <a:pPr algn="just">
              <a:lnSpc>
                <a:spcPts val="3355"/>
              </a:lnSpc>
              <a:spcBef>
                <a:spcPct val="0"/>
              </a:spcBef>
            </a:pPr>
            <a:r>
              <a:rPr lang="en-US" sz="2396" spc="-95">
                <a:solidFill>
                  <a:srgbClr val="B93240"/>
                </a:solidFill>
                <a:latin typeface="Inter"/>
                <a:ea typeface="Inter"/>
                <a:cs typeface="Inter"/>
                <a:sym typeface="Inter"/>
              </a:rPr>
              <a:t>Dil ve Din</a:t>
            </a:r>
          </a:p>
          <a:p>
            <a:pPr algn="just">
              <a:lnSpc>
                <a:spcPts val="3355"/>
              </a:lnSpc>
              <a:spcBef>
                <a:spcPct val="0"/>
              </a:spcBef>
            </a:pPr>
            <a:r>
              <a:rPr lang="en-US" sz="2396" spc="-95">
                <a:solidFill>
                  <a:srgbClr val="000000"/>
                </a:solidFill>
                <a:latin typeface="Inter"/>
                <a:ea typeface="Inter"/>
                <a:cs typeface="Inter"/>
                <a:sym typeface="Inter"/>
              </a:rPr>
              <a:t>Resmi Dil: İngilizce. Eğitim ve resmi işlerde kullanılır.</a:t>
            </a:r>
          </a:p>
          <a:p>
            <a:pPr algn="just">
              <a:lnSpc>
                <a:spcPts val="3355"/>
              </a:lnSpc>
              <a:spcBef>
                <a:spcPct val="0"/>
              </a:spcBef>
            </a:pPr>
            <a:r>
              <a:rPr lang="en-US" sz="2396" spc="-95">
                <a:solidFill>
                  <a:srgbClr val="000000"/>
                </a:solidFill>
                <a:latin typeface="Inter"/>
                <a:ea typeface="Inter"/>
                <a:cs typeface="Inter"/>
                <a:sym typeface="Inter"/>
              </a:rPr>
              <a:t>Yerel Diller: Akan (Twi, Fante gibi lehçeleriyle), Ewe, Ga, Dagbani gibi çok sayıda yerel dil konuşulur. Twi (Akan dili), ticarette ve günlük hayatta en yaygın kullanılan dillerdendir.</a:t>
            </a:r>
          </a:p>
          <a:p>
            <a:pPr algn="just">
              <a:lnSpc>
                <a:spcPts val="3355"/>
              </a:lnSpc>
              <a:spcBef>
                <a:spcPct val="0"/>
              </a:spcBef>
            </a:pPr>
            <a:r>
              <a:rPr lang="en-US" sz="2396" spc="-95">
                <a:solidFill>
                  <a:srgbClr val="C8230F"/>
                </a:solidFill>
                <a:latin typeface="Inter"/>
                <a:ea typeface="Inter"/>
                <a:cs typeface="Inter"/>
                <a:sym typeface="Inter"/>
              </a:rPr>
              <a:t>Din: </a:t>
            </a:r>
            <a:r>
              <a:rPr lang="en-US" sz="2396" spc="-95">
                <a:solidFill>
                  <a:srgbClr val="000000"/>
                </a:solidFill>
                <a:latin typeface="Inter"/>
                <a:ea typeface="Inter"/>
                <a:cs typeface="Inter"/>
                <a:sym typeface="Inter"/>
              </a:rPr>
              <a:t>Nüfusun büyük çoğunluğu Hristiyan'dır (mezhepler çeşitlidir). Önemli bir Müslüman azınlık (özellikle kuzeyde) ve yerel geleneksel inançlara sahip insanlar da mevcuttur.</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4016</Words>
  <Application>Microsoft Office PowerPoint</Application>
  <PresentationFormat>Özel</PresentationFormat>
  <Paragraphs>253</Paragraphs>
  <Slides>60</Slides>
  <Notes>0</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60</vt:i4>
      </vt:variant>
    </vt:vector>
  </HeadingPairs>
  <TitlesOfParts>
    <vt:vector size="67" baseType="lpstr">
      <vt:lpstr>Canva Sans</vt:lpstr>
      <vt:lpstr>Arial</vt:lpstr>
      <vt:lpstr>Inter</vt:lpstr>
      <vt:lpstr>Calibri</vt:lpstr>
      <vt:lpstr>Inter Bold</vt:lpstr>
      <vt:lpstr>Canva Sans Bold</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Black and Cream Clean and Simple Social Media Marketing Report Presentation</dc:title>
  <dc:creator>Sudenaz Pirinç</dc:creator>
  <cp:lastModifiedBy>Sudenaz Pirinç</cp:lastModifiedBy>
  <cp:revision>2</cp:revision>
  <dcterms:created xsi:type="dcterms:W3CDTF">2006-08-16T00:00:00Z</dcterms:created>
  <dcterms:modified xsi:type="dcterms:W3CDTF">2025-12-20T14:05:57Z</dcterms:modified>
  <dc:identifier>DAG4xs36dP8</dc:identifier>
</cp:coreProperties>
</file>